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307" r:id="rId10"/>
    <p:sldId id="308" r:id="rId11"/>
    <p:sldId id="306" r:id="rId12"/>
    <p:sldId id="275" r:id="rId13"/>
    <p:sldId id="303" r:id="rId14"/>
    <p:sldId id="277" r:id="rId15"/>
    <p:sldId id="278" r:id="rId16"/>
    <p:sldId id="30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4" r:id="rId27"/>
    <p:sldId id="292" r:id="rId28"/>
    <p:sldId id="293" r:id="rId29"/>
    <p:sldId id="298" r:id="rId30"/>
    <p:sldId id="300" r:id="rId31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D2"/>
    <a:srgbClr val="DCDCDC"/>
    <a:srgbClr val="C8C8C8"/>
    <a:srgbClr val="FEFEFE"/>
    <a:srgbClr val="FFFFFE"/>
    <a:srgbClr val="B2B2B2"/>
    <a:srgbClr val="A6A698"/>
    <a:srgbClr val="008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-2400" y="-11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5" Type="http://schemas.openxmlformats.org/officeDocument/2006/relationships/image" Target="../media/image42.emf"/><Relationship Id="rId4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34BC86-26B2-4E97-84BC-86D2BECDFB93}" type="datetime4">
              <a:rPr lang="nl-NL"/>
              <a:pPr/>
              <a:t>26 november 2014</a:t>
            </a:fld>
            <a:endParaRPr lang="nl-NL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ECE614-CF06-4360-A034-A4F9B9C4995D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9290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87936C7-6A70-449E-955C-4D17B497A807}" type="datetime4">
              <a:rPr lang="nl-NL"/>
              <a:pPr/>
              <a:t>26 november 2014</a:t>
            </a:fld>
            <a:endParaRPr lang="nl-NL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2684D4-5C03-4A46-9CBF-D8F1FEEB2460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373242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CD1417-8BC9-4210-A7F9-3312742E4780}" type="slidenum">
              <a:rPr lang="en-GB"/>
              <a:pPr/>
              <a:t>1</a:t>
            </a:fld>
            <a:endParaRPr lang="en-GB"/>
          </a:p>
        </p:txBody>
      </p:sp>
      <p:sp>
        <p:nvSpPr>
          <p:cNvPr id="452610" name="Text Box 2"/>
          <p:cNvSpPr txBox="1">
            <a:spLocks noChangeArrowheads="1"/>
          </p:cNvSpPr>
          <p:nvPr/>
        </p:nvSpPr>
        <p:spPr bwMode="auto">
          <a:xfrm>
            <a:off x="1200305" y="752929"/>
            <a:ext cx="4397066" cy="372306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203" tIns="44102" rIns="88203" bIns="44102" anchor="ctr"/>
          <a:lstStyle/>
          <a:p>
            <a:endParaRPr lang="en-GB"/>
          </a:p>
        </p:txBody>
      </p:sp>
      <p:sp>
        <p:nvSpPr>
          <p:cNvPr id="45261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0679" y="4714653"/>
            <a:ext cx="5434798" cy="4466756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CD1417-8BC9-4210-A7F9-3312742E4780}" type="slidenum">
              <a:rPr lang="en-GB"/>
              <a:pPr/>
              <a:t>16</a:t>
            </a:fld>
            <a:endParaRPr lang="en-GB"/>
          </a:p>
        </p:txBody>
      </p:sp>
      <p:sp>
        <p:nvSpPr>
          <p:cNvPr id="452610" name="Text Box 2"/>
          <p:cNvSpPr txBox="1">
            <a:spLocks noChangeArrowheads="1"/>
          </p:cNvSpPr>
          <p:nvPr/>
        </p:nvSpPr>
        <p:spPr bwMode="auto">
          <a:xfrm>
            <a:off x="1200305" y="752929"/>
            <a:ext cx="4397066" cy="372306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203" tIns="44102" rIns="88203" bIns="44102" anchor="ctr"/>
          <a:lstStyle/>
          <a:p>
            <a:endParaRPr lang="en-GB"/>
          </a:p>
        </p:txBody>
      </p:sp>
      <p:sp>
        <p:nvSpPr>
          <p:cNvPr id="45261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0679" y="4714653"/>
            <a:ext cx="5434798" cy="4466756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1DBD8E-208C-41B6-A093-2B439234139A}" type="slidenum">
              <a:rPr lang="en-GB"/>
              <a:pPr/>
              <a:t>18</a:t>
            </a:fld>
            <a:endParaRPr lang="en-GB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6125"/>
            <a:ext cx="4964113" cy="3722688"/>
          </a:xfrm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66" y="4716193"/>
            <a:ext cx="4983544" cy="4463676"/>
          </a:xfrm>
        </p:spPr>
        <p:txBody>
          <a:bodyPr/>
          <a:lstStyle/>
          <a:p>
            <a:pPr defTabSz="882030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502139-BA32-498D-B12E-5ABBEA2A6225}" type="slidenum">
              <a:rPr lang="en-GB"/>
              <a:pPr/>
              <a:t>19</a:t>
            </a:fld>
            <a:endParaRPr lang="en-GB"/>
          </a:p>
        </p:txBody>
      </p:sp>
      <p:sp>
        <p:nvSpPr>
          <p:cNvPr id="75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</p:spPr>
        <p:txBody>
          <a:bodyPr/>
          <a:lstStyle/>
          <a:p>
            <a:pPr defTabSz="882030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B40AB7D-24CC-424E-B522-3245761F4AD4}" type="slidenum">
              <a:rPr lang="en-GB"/>
              <a:pPr/>
              <a:t>20</a:t>
            </a:fld>
            <a:endParaRPr lang="en-GB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CF1229-ECA8-497E-A0C5-9D1891823AFD}" type="slidenum">
              <a:rPr lang="en-GB"/>
              <a:pPr/>
              <a:t>21</a:t>
            </a:fld>
            <a:endParaRPr lang="en-GB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</p:spPr>
        <p:txBody>
          <a:bodyPr/>
          <a:lstStyle/>
          <a:p>
            <a:pPr defTabSz="882030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52256F-D9DD-4890-9977-4825B6C3F964}" type="slidenum">
              <a:rPr lang="en-GB"/>
              <a:pPr/>
              <a:t>22</a:t>
            </a:fld>
            <a:endParaRPr lang="en-GB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52475"/>
            <a:ext cx="4962525" cy="3721100"/>
          </a:xfrm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1D7E59-9FBC-4B7B-9B17-769C0CD9EABF}" type="slidenum">
              <a:rPr lang="en-GB"/>
              <a:pPr/>
              <a:t>23</a:t>
            </a:fld>
            <a:endParaRPr lang="en-GB"/>
          </a:p>
        </p:txBody>
      </p:sp>
      <p:sp>
        <p:nvSpPr>
          <p:cNvPr id="63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2950"/>
            <a:ext cx="4968875" cy="3725863"/>
          </a:xfrm>
        </p:spPr>
      </p:sp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585" y="4716193"/>
            <a:ext cx="4980505" cy="4466755"/>
          </a:xfrm>
        </p:spPr>
        <p:txBody>
          <a:bodyPr/>
          <a:lstStyle/>
          <a:p>
            <a:pPr defTabSz="882030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16650" indent="-275634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02538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543553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1984568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425583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866598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307613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748629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/>
            <a:fld id="{5BD4E44D-A83B-4251-8B6C-1FDC36B3CDCE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/>
              <a:t>24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  <a:noFill/>
        </p:spPr>
        <p:txBody>
          <a:bodyPr/>
          <a:lstStyle/>
          <a:p>
            <a:pPr defTabSz="882030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E273BF-8066-454C-A19F-B7FCC0FCDAD7}" type="slidenum">
              <a:rPr lang="en-GB"/>
              <a:pPr/>
              <a:t>25</a:t>
            </a:fld>
            <a:endParaRPr lang="en-GB"/>
          </a:p>
        </p:txBody>
      </p:sp>
      <p:sp>
        <p:nvSpPr>
          <p:cNvPr id="71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B77947-351D-466A-A40A-CB24CC60B74E}" type="slidenum">
              <a:rPr lang="en-GB"/>
              <a:pPr/>
              <a:t>26</a:t>
            </a:fld>
            <a:endParaRPr lang="en-GB"/>
          </a:p>
        </p:txBody>
      </p:sp>
      <p:sp>
        <p:nvSpPr>
          <p:cNvPr id="72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AC7D91-61EB-46B4-882A-4F1C77AB7185}" type="slidenum">
              <a:rPr lang="en-GB"/>
              <a:pPr/>
              <a:t>2</a:t>
            </a:fld>
            <a:endParaRPr lang="en-GB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547" y="4713113"/>
            <a:ext cx="4986582" cy="4468296"/>
          </a:xfrm>
        </p:spPr>
        <p:txBody>
          <a:bodyPr/>
          <a:lstStyle/>
          <a:p>
            <a:pPr defTabSz="882030"/>
            <a:r>
              <a:rPr lang="nl-NL"/>
              <a:t>Delft-FEWS has been developed as a flood forecasting system, but in the mean time it is being used for several purposes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16650" indent="-275634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02538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543553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1984568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425583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866598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307613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748629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/>
            <a:fld id="{6DFADD6D-AF03-475B-AB00-5FB0AC599679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/>
              <a:t>27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  <a:noFill/>
        </p:spPr>
        <p:txBody>
          <a:bodyPr/>
          <a:lstStyle/>
          <a:p>
            <a:pPr>
              <a:buFontTx/>
              <a:buChar char="."/>
            </a:pPr>
            <a:r>
              <a:rPr lang="nl-NL" smtClean="0"/>
              <a:t>Client-Server</a:t>
            </a:r>
          </a:p>
          <a:p>
            <a:pPr lvl="1"/>
            <a:r>
              <a:rPr lang="nl-NL" smtClean="0"/>
              <a:t>clients log on to ‘central backend’</a:t>
            </a:r>
          </a:p>
          <a:p>
            <a:pPr lvl="2"/>
            <a:r>
              <a:rPr lang="nl-NL" smtClean="0"/>
              <a:t>calculations are done on designated machines/servers</a:t>
            </a:r>
          </a:p>
          <a:p>
            <a:pPr lvl="2"/>
            <a:r>
              <a:rPr lang="nl-NL" smtClean="0"/>
              <a:t>data ‘downloaded’ to local machine (laptop/desktop)</a:t>
            </a:r>
          </a:p>
          <a:p>
            <a:pPr lvl="2"/>
            <a:r>
              <a:rPr lang="nl-NL" smtClean="0"/>
              <a:t>activities scheduled with fixed intervals (import, forecasts)</a:t>
            </a:r>
          </a:p>
          <a:p>
            <a:pPr lvl="2"/>
            <a:r>
              <a:rPr lang="nl-NL" smtClean="0"/>
              <a:t>manually invoked activities from clients </a:t>
            </a:r>
            <a:r>
              <a:rPr lang="nl-NL" smtClean="0">
                <a:sym typeface="Wingdings" pitchFamily="2" charset="2"/>
              </a:rPr>
              <a:t> queue</a:t>
            </a: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16650" indent="-275634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02538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543553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1984568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425583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866598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307613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748629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/>
            <a:fld id="{8DB368FE-A3DC-4509-BCF1-4D4AF8CF1002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/>
              <a:t>28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  <a:noFill/>
        </p:spPr>
        <p:txBody>
          <a:bodyPr/>
          <a:lstStyle/>
          <a:p>
            <a:pPr>
              <a:buFontTx/>
              <a:buChar char="."/>
            </a:pPr>
            <a:r>
              <a:rPr lang="nl-NL" smtClean="0"/>
              <a:t>Client-Server</a:t>
            </a:r>
          </a:p>
          <a:p>
            <a:pPr lvl="1"/>
            <a:r>
              <a:rPr lang="nl-NL" smtClean="0"/>
              <a:t>clients log on to ‘central backend’</a:t>
            </a:r>
          </a:p>
          <a:p>
            <a:pPr lvl="2"/>
            <a:r>
              <a:rPr lang="nl-NL" smtClean="0"/>
              <a:t>calculations are done on designated machines/servers</a:t>
            </a:r>
          </a:p>
          <a:p>
            <a:pPr lvl="2"/>
            <a:r>
              <a:rPr lang="nl-NL" smtClean="0"/>
              <a:t>data ‘downloaded’ to local machine (laptop/desktop)</a:t>
            </a:r>
          </a:p>
          <a:p>
            <a:pPr lvl="2"/>
            <a:r>
              <a:rPr lang="nl-NL" smtClean="0"/>
              <a:t>activities scheduled with fixed intervals (import, forecasts)</a:t>
            </a:r>
          </a:p>
          <a:p>
            <a:pPr lvl="2"/>
            <a:r>
              <a:rPr lang="nl-NL" smtClean="0"/>
              <a:t>manually invoked activities from clients </a:t>
            </a:r>
            <a:r>
              <a:rPr lang="nl-NL" smtClean="0">
                <a:sym typeface="Wingdings" pitchFamily="2" charset="2"/>
              </a:rPr>
              <a:t> queue</a:t>
            </a:r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6A5376-0E99-4B6B-8D7B-B1A944EEF0D5}" type="slidenum">
              <a:rPr lang="en-GB"/>
              <a:pPr/>
              <a:t>29</a:t>
            </a:fld>
            <a:endParaRPr lang="en-GB"/>
          </a:p>
        </p:txBody>
      </p:sp>
      <p:sp>
        <p:nvSpPr>
          <p:cNvPr id="71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71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</p:spPr>
        <p:txBody>
          <a:bodyPr/>
          <a:lstStyle/>
          <a:p>
            <a:pPr defTabSz="882030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16650" indent="-275634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02538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543553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1984568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425583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866598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307613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748629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/>
            <a:fld id="{8FB78F16-F98F-450B-9D90-AA904A5F38BC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/>
              <a:t>30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066" y="4716193"/>
            <a:ext cx="4983544" cy="4465216"/>
          </a:xfrm>
          <a:noFill/>
        </p:spPr>
        <p:txBody>
          <a:bodyPr/>
          <a:lstStyle/>
          <a:p>
            <a:pPr defTabSz="882030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16650" indent="-275634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02538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543553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1984568" indent="-220508" eaLnBrk="0"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425583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866598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307613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748629" indent="-220508" defTabSz="44101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41015" algn="l"/>
                <a:tab pos="882030" algn="l"/>
                <a:tab pos="1323045" algn="l"/>
                <a:tab pos="1764060" algn="l"/>
                <a:tab pos="2205076" algn="l"/>
                <a:tab pos="2646091" algn="l"/>
                <a:tab pos="3087106" algn="l"/>
                <a:tab pos="3528121" algn="l"/>
                <a:tab pos="3969136" algn="l"/>
                <a:tab pos="4410151" algn="l"/>
                <a:tab pos="4851166" algn="l"/>
                <a:tab pos="5292181" algn="l"/>
                <a:tab pos="5733197" algn="l"/>
                <a:tab pos="6174212" algn="l"/>
                <a:tab pos="6615227" algn="l"/>
                <a:tab pos="7056242" algn="l"/>
                <a:tab pos="7497257" algn="l"/>
                <a:tab pos="7938272" algn="l"/>
                <a:tab pos="8379287" algn="l"/>
                <a:tab pos="8820302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/>
            <a:fld id="{03C728E2-FDA8-43DB-8BE9-409898FCBF3F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/>
              <a:t>3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7287" cy="3724275"/>
          </a:xfrm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547" y="4713113"/>
            <a:ext cx="4986582" cy="4468296"/>
          </a:xfrm>
          <a:noFill/>
        </p:spPr>
        <p:txBody>
          <a:bodyPr/>
          <a:lstStyle/>
          <a:p>
            <a:pPr defTabSz="882030"/>
            <a:r>
              <a:rPr lang="nl-NL" smtClean="0"/>
              <a:t>Delft-FEWS has been developed as a flood forecasting system, but in the mean time it is being used for several purposes</a:t>
            </a: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2517DE-EABF-4D36-B9A7-8796C4ACA1EC}" type="slidenum">
              <a:rPr lang="en-GB"/>
              <a:pPr/>
              <a:t>4</a:t>
            </a:fld>
            <a:endParaRPr lang="en-GB"/>
          </a:p>
        </p:txBody>
      </p:sp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</p:spPr>
        <p:txBody>
          <a:bodyPr/>
          <a:lstStyle/>
          <a:p>
            <a:pPr defTabSz="882030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AB69C6-56FA-48F5-82FB-7477A0D3ED14}" type="slidenum">
              <a:rPr lang="en-GB"/>
              <a:pPr/>
              <a:t>8</a:t>
            </a:fld>
            <a:endParaRPr lang="en-GB"/>
          </a:p>
        </p:txBody>
      </p:sp>
      <p:sp>
        <p:nvSpPr>
          <p:cNvPr id="69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</p:spPr>
        <p:txBody>
          <a:bodyPr/>
          <a:lstStyle/>
          <a:p>
            <a:pPr defTabSz="882030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6FD12F-2583-4A35-BAD5-CDBAAD027021}" type="slidenum">
              <a:rPr lang="en-GB"/>
              <a:pPr/>
              <a:t>9</a:t>
            </a:fld>
            <a:endParaRPr lang="en-GB"/>
          </a:p>
        </p:txBody>
      </p:sp>
      <p:sp>
        <p:nvSpPr>
          <p:cNvPr id="75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4538"/>
            <a:ext cx="4964112" cy="3722687"/>
          </a:xfrm>
        </p:spPr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</p:spPr>
        <p:txBody>
          <a:bodyPr/>
          <a:lstStyle/>
          <a:p>
            <a:r>
              <a:rPr lang="en-GB" dirty="0"/>
              <a:t>Karel </a:t>
            </a:r>
            <a:r>
              <a:rPr lang="en-GB" dirty="0" smtClean="0"/>
              <a:t>Heynert</a:t>
            </a:r>
            <a:endParaRPr lang="en-GB" dirty="0"/>
          </a:p>
          <a:p>
            <a:r>
              <a:rPr lang="en-GB" dirty="0"/>
              <a:t>Simone van Schijndel</a:t>
            </a:r>
          </a:p>
          <a:p>
            <a:r>
              <a:rPr lang="en-GB" dirty="0"/>
              <a:t>Peter Gijsbers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B69B75-FD5F-4F01-A47E-34585F0EE4EA}" type="slidenum">
              <a:rPr lang="en-GB"/>
              <a:pPr/>
              <a:t>10</a:t>
            </a:fld>
            <a:endParaRPr lang="en-GB"/>
          </a:p>
        </p:txBody>
      </p:sp>
      <p:sp>
        <p:nvSpPr>
          <p:cNvPr id="70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70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</p:spPr>
        <p:txBody>
          <a:bodyPr/>
          <a:lstStyle/>
          <a:p>
            <a:pPr defTabSz="882030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3B7D39-2870-40FA-A796-D8D379394035}" type="slidenum">
              <a:rPr lang="en-GB"/>
              <a:pPr/>
              <a:t>11</a:t>
            </a:fld>
            <a:endParaRPr lang="en-GB"/>
          </a:p>
        </p:txBody>
      </p:sp>
      <p:sp>
        <p:nvSpPr>
          <p:cNvPr id="69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</p:spPr>
        <p:txBody>
          <a:bodyPr/>
          <a:lstStyle/>
          <a:p>
            <a:pPr defTabSz="882030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FC5EF4-6233-4711-8FD3-39E6381F2170}" type="slidenum">
              <a:rPr lang="en-GB"/>
              <a:pPr/>
              <a:t>15</a:t>
            </a:fld>
            <a:endParaRPr lang="en-GB"/>
          </a:p>
        </p:txBody>
      </p:sp>
      <p:sp>
        <p:nvSpPr>
          <p:cNvPr id="67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2687"/>
          </a:xfrm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160" y="4714653"/>
            <a:ext cx="5439355" cy="4466756"/>
          </a:xfrm>
        </p:spPr>
        <p:txBody>
          <a:bodyPr/>
          <a:lstStyle/>
          <a:p>
            <a:pPr defTabSz="882030"/>
            <a:r>
              <a:rPr lang="en-US"/>
              <a:t>Longterm relation &amp; commitment with clients (support contracts)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3076575"/>
            <a:ext cx="6618288" cy="885825"/>
          </a:xfrm>
        </p:spPr>
        <p:txBody>
          <a:bodyPr tIns="0" bIns="0"/>
          <a:lstStyle>
            <a:lvl1pPr>
              <a:defRPr>
                <a:solidFill>
                  <a:srgbClr val="008BB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l-NL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4113213"/>
            <a:ext cx="6618288" cy="1144587"/>
          </a:xfrm>
        </p:spPr>
        <p:txBody>
          <a:bodyPr/>
          <a:lstStyle>
            <a:lvl1pPr marL="0" indent="0">
              <a:defRPr>
                <a:solidFill>
                  <a:srgbClr val="008BBF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nl-NL" noProof="0" smtClean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4146550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33375"/>
            <a:ext cx="2170112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0" y="1595438"/>
            <a:ext cx="9144000" cy="319087"/>
          </a:xfrm>
          <a:prstGeom prst="rect">
            <a:avLst/>
          </a:prstGeom>
          <a:solidFill>
            <a:srgbClr val="7FA1B6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0" y="1914525"/>
            <a:ext cx="9144000" cy="319088"/>
          </a:xfrm>
          <a:prstGeom prst="rect">
            <a:avLst/>
          </a:prstGeom>
          <a:solidFill>
            <a:srgbClr val="7FA1B6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0" y="2233613"/>
            <a:ext cx="9144000" cy="319087"/>
          </a:xfrm>
          <a:prstGeom prst="rect">
            <a:avLst/>
          </a:prstGeom>
          <a:solidFill>
            <a:srgbClr val="7FA1B6">
              <a:alpha val="7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 defTabSz="414338" hangingPunct="0">
              <a:lnSpc>
                <a:spcPct val="80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US" sz="1600">
              <a:solidFill>
                <a:schemeClr val="bg1"/>
              </a:solidFill>
              <a:ea typeface="MS Gothic" charset="-128"/>
            </a:endParaRPr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0" y="1914525"/>
            <a:ext cx="9144000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0" y="2233613"/>
            <a:ext cx="9144000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0" y="1595438"/>
            <a:ext cx="9144000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Rectangle 17"/>
          <p:cNvSpPr>
            <a:spLocks noGrp="1" noChangeArrowheads="1"/>
          </p:cNvSpPr>
          <p:nvPr>
            <p:ph type="dt" sz="quarter" idx="2"/>
          </p:nvPr>
        </p:nvSpPr>
        <p:spPr>
          <a:xfrm>
            <a:off x="2057400" y="5803900"/>
            <a:ext cx="6618288" cy="338138"/>
          </a:xfrm>
        </p:spPr>
        <p:txBody>
          <a:bodyPr/>
          <a:lstStyle>
            <a:lvl1pPr>
              <a:defRPr sz="1600"/>
            </a:lvl1pPr>
          </a:lstStyle>
          <a:p>
            <a:fld id="{657708BC-0A1A-40E3-9C08-4FB4AC003252}" type="datetime4">
              <a:rPr lang="nl-NL" smtClean="0"/>
              <a:t>26 november 2014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ACDC9C-2C53-4377-A61D-8ABBE8FDDCB9}" type="datetime4">
              <a:rPr lang="nl-NL" smtClean="0"/>
              <a:t>26 november 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818E87-0CAE-4287-929D-B4842452C8B9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268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5300" y="233363"/>
            <a:ext cx="2047875" cy="5549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6913" y="233363"/>
            <a:ext cx="5995987" cy="5549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2C185A-BBE6-42FD-AFA9-06400C9249AF}" type="datetime4">
              <a:rPr lang="nl-NL" smtClean="0"/>
              <a:t>26 november 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78DCF-9440-4728-B0F5-FDF8D942C7C7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585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8" y="368300"/>
            <a:ext cx="7737231" cy="774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046" y="1828800"/>
            <a:ext cx="3953608" cy="4300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7331" y="1828800"/>
            <a:ext cx="3955074" cy="4300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2883877" y="6615114"/>
            <a:ext cx="1326174" cy="319087"/>
          </a:xfrm>
        </p:spPr>
        <p:txBody>
          <a:bodyPr/>
          <a:lstStyle>
            <a:lvl1pPr>
              <a:defRPr/>
            </a:lvl1pPr>
          </a:lstStyle>
          <a:p>
            <a:fld id="{5272C26D-58EC-4248-8AEA-C47438225750}" type="datetime4">
              <a:rPr lang="nl-NL" smtClean="0"/>
              <a:t>26 november 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633046" y="6615114"/>
            <a:ext cx="2250831" cy="3190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4139712" y="6615114"/>
            <a:ext cx="432288" cy="319087"/>
          </a:xfrm>
        </p:spPr>
        <p:txBody>
          <a:bodyPr/>
          <a:lstStyle>
            <a:lvl1pPr>
              <a:defRPr/>
            </a:lvl1pPr>
          </a:lstStyle>
          <a:p>
            <a:fld id="{608A4030-B4DB-4E28-AE7C-6A0A7AD590C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464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8" y="368300"/>
            <a:ext cx="7737231" cy="774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3046" y="1828800"/>
            <a:ext cx="3953608" cy="4300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727331" y="1828800"/>
            <a:ext cx="3955074" cy="4300538"/>
          </a:xfrm>
        </p:spPr>
        <p:txBody>
          <a:bodyPr/>
          <a:lstStyle/>
          <a:p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2883877" y="6615114"/>
            <a:ext cx="1326174" cy="319087"/>
          </a:xfrm>
        </p:spPr>
        <p:txBody>
          <a:bodyPr/>
          <a:lstStyle>
            <a:lvl1pPr>
              <a:defRPr/>
            </a:lvl1pPr>
          </a:lstStyle>
          <a:p>
            <a:fld id="{B7A17582-66A0-4F92-8AC7-BB6D2FD7AD7B}" type="datetime4">
              <a:rPr lang="nl-NL" smtClean="0"/>
              <a:t>26 november 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633046" y="6615114"/>
            <a:ext cx="2250831" cy="3190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4139712" y="6615114"/>
            <a:ext cx="432288" cy="319087"/>
          </a:xfrm>
        </p:spPr>
        <p:txBody>
          <a:bodyPr/>
          <a:lstStyle>
            <a:lvl1pPr>
              <a:defRPr/>
            </a:lvl1pPr>
          </a:lstStyle>
          <a:p>
            <a:fld id="{8EB319F8-AAB4-447B-8ECA-3C1DB44766D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758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62708" y="368300"/>
            <a:ext cx="8119697" cy="57610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2883877" y="6615114"/>
            <a:ext cx="1326174" cy="319087"/>
          </a:xfrm>
        </p:spPr>
        <p:txBody>
          <a:bodyPr/>
          <a:lstStyle>
            <a:lvl1pPr>
              <a:defRPr/>
            </a:lvl1pPr>
          </a:lstStyle>
          <a:p>
            <a:fld id="{E37510FF-7735-41FD-A764-5FEAD118BC08}" type="datetime4">
              <a:rPr lang="nl-NL" smtClean="0"/>
              <a:t>26 november 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633046" y="6615114"/>
            <a:ext cx="2250831" cy="3190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4139712" y="6615114"/>
            <a:ext cx="432288" cy="319087"/>
          </a:xfrm>
        </p:spPr>
        <p:txBody>
          <a:bodyPr/>
          <a:lstStyle>
            <a:lvl1pPr>
              <a:defRPr/>
            </a:lvl1pPr>
          </a:lstStyle>
          <a:p>
            <a:fld id="{6E9A7060-9F0D-4927-867C-584256D8D68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404036-540E-4520-A885-BE7775764AC5}" type="datetime4">
              <a:rPr lang="nl-NL" smtClean="0"/>
              <a:t>26 november 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88C096-3EE4-4BEC-940C-289F65359199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710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59F43C-BD0F-4A06-A2DC-0C0F23DA37C5}" type="datetime4">
              <a:rPr lang="nl-NL" smtClean="0"/>
              <a:t>26 november 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9D835F-19BB-40F0-A624-FCF442D93431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39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913" y="1482725"/>
            <a:ext cx="3860800" cy="430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0113" y="1482725"/>
            <a:ext cx="3860800" cy="430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C5D384-EEF4-49C8-8ABC-AD479E1BD385}" type="datetime4">
              <a:rPr lang="nl-NL" smtClean="0"/>
              <a:t>26 november 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9EC3BE-B9AC-4CC1-B14D-FDB303D2EBD7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748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9D7A3A-5A0C-45AD-B840-C5593B7C6F3D}" type="datetime4">
              <a:rPr lang="nl-NL" smtClean="0"/>
              <a:t>26 november 2014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918990-E9C6-47B7-89CA-82525F27E0F2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034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4BF1F9-292A-4A32-997E-92EDC5E55457}" type="datetime4">
              <a:rPr lang="nl-NL" smtClean="0"/>
              <a:t>26 november 2014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CDB34A-53C9-4D7D-8EBA-7309284EFFDA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807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7B780E-4B0C-4260-818A-D69500E7EE8E}" type="datetime4">
              <a:rPr lang="nl-NL" smtClean="0"/>
              <a:t>26 november 2014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3D0F2F-A621-435F-B4D2-0418B1EB607A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968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F00C8A-DC01-4F27-961A-8B26FDE1E764}" type="datetime4">
              <a:rPr lang="nl-NL" smtClean="0"/>
              <a:t>26 november 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1E9F8B-D355-436C-A5FF-D203EE356B4D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679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A953A3-FB25-4C7A-8579-4588B532E00C}" type="datetime4">
              <a:rPr lang="nl-NL" smtClean="0"/>
              <a:t>26 november 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010FE2-BC66-4C11-B2D2-0546B1B667B1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589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6913" y="1482725"/>
            <a:ext cx="7874000" cy="43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Klik om de opmaakprofielen van de modeltekst te bewerken</a:t>
            </a:r>
          </a:p>
          <a:p>
            <a:pPr lvl="1"/>
            <a:r>
              <a:rPr lang="en-GB" smtClean="0"/>
              <a:t>Tweede niveau</a:t>
            </a:r>
          </a:p>
          <a:p>
            <a:pPr lvl="2"/>
            <a:r>
              <a:rPr lang="en-GB" smtClean="0"/>
              <a:t>Derde niveau</a:t>
            </a:r>
          </a:p>
          <a:p>
            <a:pPr lvl="3"/>
            <a:r>
              <a:rPr lang="en-GB" smtClean="0"/>
              <a:t>Vierde niveau</a:t>
            </a:r>
          </a:p>
          <a:p>
            <a:pPr lvl="4"/>
            <a:r>
              <a:rPr lang="en-GB" smtClean="0"/>
              <a:t>Vijfde niveau</a:t>
            </a:r>
          </a:p>
          <a:p>
            <a:pPr lvl="0"/>
            <a:endParaRPr lang="nl-NL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22613" y="6613525"/>
            <a:ext cx="143668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8BBF"/>
                </a:solidFill>
              </a:defRPr>
            </a:lvl1pPr>
          </a:lstStyle>
          <a:p>
            <a:fld id="{85A7215F-B859-4E41-9BE7-BBA567F5A3A9}" type="datetime4">
              <a:rPr lang="nl-NL" smtClean="0"/>
              <a:t>26 november 2014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613525"/>
            <a:ext cx="24399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8BBF"/>
                </a:solidFill>
              </a:defRPr>
            </a:lvl1pPr>
          </a:lstStyle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483100" y="6613525"/>
            <a:ext cx="4683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8BBF"/>
                </a:solidFill>
              </a:defRPr>
            </a:lvl1pPr>
          </a:lstStyle>
          <a:p>
            <a:fld id="{DC5A28C5-F21B-4021-BE2C-2B9D4123791C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-1588"/>
            <a:ext cx="9123363" cy="954088"/>
          </a:xfrm>
          <a:prstGeom prst="rect">
            <a:avLst/>
          </a:prstGeom>
          <a:solidFill>
            <a:srgbClr val="A6A69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-1588"/>
            <a:ext cx="1489075" cy="95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3" name="Picture 9" descr="D111-00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88" y="-22225"/>
            <a:ext cx="1585912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-14288" y="-26988"/>
            <a:ext cx="9123363" cy="31908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317500"/>
            <a:ext cx="9123363" cy="317500"/>
          </a:xfrm>
          <a:prstGeom prst="rect">
            <a:avLst/>
          </a:prstGeom>
          <a:solidFill>
            <a:schemeClr val="tx1">
              <a:alpha val="3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635000"/>
            <a:ext cx="9123363" cy="317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 defTabSz="414338" hangingPunct="0">
              <a:lnSpc>
                <a:spcPct val="80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US" sz="1600">
              <a:solidFill>
                <a:schemeClr val="bg1"/>
              </a:solidFill>
              <a:ea typeface="MS Gothic" charset="-128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3175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0" y="6350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9" name="Line 15"/>
          <p:cNvSpPr>
            <a:spLocks noChangeShapeType="1"/>
          </p:cNvSpPr>
          <p:nvPr/>
        </p:nvSpPr>
        <p:spPr bwMode="auto">
          <a:xfrm>
            <a:off x="0" y="9525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6913" y="233363"/>
            <a:ext cx="8196262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pic>
        <p:nvPicPr>
          <p:cNvPr id="1042" name="Picture 18" descr="woordmerk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323013"/>
            <a:ext cx="15732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3" name="Line 19"/>
          <p:cNvSpPr>
            <a:spLocks noChangeShapeType="1"/>
          </p:cNvSpPr>
          <p:nvPr/>
        </p:nvSpPr>
        <p:spPr bwMode="auto">
          <a:xfrm flipH="1">
            <a:off x="0" y="6467475"/>
            <a:ext cx="703262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5" r:id="rId12"/>
    <p:sldLayoutId id="2147483676" r:id="rId13"/>
    <p:sldLayoutId id="2147483677" r:id="rId1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&gt;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deltapdc.deltares.nl\project\delft-fews\Courses\Basic_Config_course_sept2009\001_Introduction\2004_11%20Taiwan_NockTenRadar.avi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wiki.deltares.nl/display/FEWSDOC/Available+data+typ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.wldelft.nl/display/FEWSDOC/Models+linked+to+Delft-Few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8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0.emf"/><Relationship Id="rId12" Type="http://schemas.openxmlformats.org/officeDocument/2006/relationships/oleObject" Target="../embeddings/oleObject7.bin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42.emf"/><Relationship Id="rId5" Type="http://schemas.openxmlformats.org/officeDocument/2006/relationships/image" Target="../media/image39.emf"/><Relationship Id="rId15" Type="http://schemas.openxmlformats.org/officeDocument/2006/relationships/image" Target="../media/image38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41.emf"/><Relationship Id="rId14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38.e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0.emf"/><Relationship Id="rId12" Type="http://schemas.openxmlformats.org/officeDocument/2006/relationships/oleObject" Target="../embeddings/oleObject17.bin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6.bin"/><Relationship Id="rId5" Type="http://schemas.openxmlformats.org/officeDocument/2006/relationships/image" Target="../media/image39.emf"/><Relationship Id="rId15" Type="http://schemas.openxmlformats.org/officeDocument/2006/relationships/image" Target="../media/image42.e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1.emf"/><Relationship Id="rId1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ChangeArrowheads="1"/>
          </p:cNvSpPr>
          <p:nvPr/>
        </p:nvSpPr>
        <p:spPr bwMode="auto">
          <a:xfrm>
            <a:off x="0" y="1866900"/>
            <a:ext cx="9144000" cy="4991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451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15" y="0"/>
            <a:ext cx="9164515" cy="663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1588" name="Text Box 4"/>
          <p:cNvSpPr txBox="1">
            <a:spLocks noChangeArrowheads="1"/>
          </p:cNvSpPr>
          <p:nvPr/>
        </p:nvSpPr>
        <p:spPr bwMode="auto">
          <a:xfrm>
            <a:off x="622789" y="3732214"/>
            <a:ext cx="7373577" cy="134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14338"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1pPr>
            <a:lvl2pPr marL="388938" indent="-195263" defTabSz="414338"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2pPr>
            <a:lvl3pPr marL="584200" indent="-193675" defTabSz="414338"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3pPr>
            <a:lvl4pPr marL="781050" indent="-193675" defTabSz="414338"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4pPr>
            <a:lvl5pPr marL="976313" indent="-195263" defTabSz="414338"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5pPr>
            <a:lvl6pPr marL="1433513" indent="-195263" defTabSz="414338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6pPr>
            <a:lvl7pPr marL="1890713" indent="-195263" defTabSz="414338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7pPr>
            <a:lvl8pPr marL="2347913" indent="-195263" defTabSz="414338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8pPr>
            <a:lvl9pPr marL="2805113" indent="-195263" defTabSz="414338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9pPr>
          </a:lstStyle>
          <a:p>
            <a:pPr>
              <a:lnSpc>
                <a:spcPct val="93000"/>
              </a:lnSpc>
            </a:pPr>
            <a:endParaRPr lang="en-GB" sz="4400" b="1" dirty="0">
              <a:solidFill>
                <a:srgbClr val="FFFFFF"/>
              </a:solidFill>
            </a:endParaRPr>
          </a:p>
          <a:p>
            <a:pPr>
              <a:lnSpc>
                <a:spcPct val="93000"/>
              </a:lnSpc>
            </a:pPr>
            <a:r>
              <a:rPr lang="en-GB" sz="4400" b="1" dirty="0">
                <a:solidFill>
                  <a:srgbClr val="FFFFFF"/>
                </a:solidFill>
              </a:rPr>
              <a:t>Introduction to Delft-FEWS</a:t>
            </a:r>
            <a:endParaRPr lang="en-GB" sz="2500" b="1" dirty="0">
              <a:solidFill>
                <a:srgbClr val="FFFFFF"/>
              </a:solidFill>
            </a:endParaRPr>
          </a:p>
        </p:txBody>
      </p:sp>
      <p:pic>
        <p:nvPicPr>
          <p:cNvPr id="451589" name="Picture 5" descr="onderk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8"/>
          <a:stretch>
            <a:fillRect/>
          </a:stretch>
        </p:blipFill>
        <p:spPr bwMode="auto">
          <a:xfrm>
            <a:off x="0" y="5721350"/>
            <a:ext cx="9144000" cy="11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1590" name="Rectangle 6"/>
          <p:cNvSpPr>
            <a:spLocks noChangeArrowheads="1"/>
          </p:cNvSpPr>
          <p:nvPr/>
        </p:nvSpPr>
        <p:spPr bwMode="auto">
          <a:xfrm>
            <a:off x="0" y="0"/>
            <a:ext cx="9144000" cy="346075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1591" name="Rectangle 7"/>
          <p:cNvSpPr>
            <a:spLocks noChangeArrowheads="1"/>
          </p:cNvSpPr>
          <p:nvPr/>
        </p:nvSpPr>
        <p:spPr bwMode="auto">
          <a:xfrm>
            <a:off x="0" y="346075"/>
            <a:ext cx="9144000" cy="344488"/>
          </a:xfrm>
          <a:prstGeom prst="rect">
            <a:avLst/>
          </a:prstGeom>
          <a:solidFill>
            <a:schemeClr val="tx1">
              <a:alpha val="3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1592" name="Rectangle 8"/>
          <p:cNvSpPr>
            <a:spLocks noChangeArrowheads="1"/>
          </p:cNvSpPr>
          <p:nvPr/>
        </p:nvSpPr>
        <p:spPr bwMode="auto">
          <a:xfrm>
            <a:off x="0" y="690564"/>
            <a:ext cx="9173308" cy="3460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 defTabSz="414338"/>
            <a:endParaRPr lang="en-US" sz="1600"/>
          </a:p>
        </p:txBody>
      </p:sp>
      <p:sp>
        <p:nvSpPr>
          <p:cNvPr id="451593" name="Line 9"/>
          <p:cNvSpPr>
            <a:spLocks noChangeShapeType="1"/>
          </p:cNvSpPr>
          <p:nvPr/>
        </p:nvSpPr>
        <p:spPr bwMode="auto">
          <a:xfrm>
            <a:off x="0" y="346075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1594" name="Line 10"/>
          <p:cNvSpPr>
            <a:spLocks noChangeShapeType="1"/>
          </p:cNvSpPr>
          <p:nvPr/>
        </p:nvSpPr>
        <p:spPr bwMode="auto">
          <a:xfrm>
            <a:off x="0" y="69056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1595" name="Line 11"/>
          <p:cNvSpPr>
            <a:spLocks noChangeShapeType="1"/>
          </p:cNvSpPr>
          <p:nvPr/>
        </p:nvSpPr>
        <p:spPr bwMode="auto">
          <a:xfrm>
            <a:off x="0" y="1036638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451596" name="Picture 12" descr="woordme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3" y="6323013"/>
            <a:ext cx="1541585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0F2F-A621-435F-B4D2-0418B1EB607A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2545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nl-NL" dirty="0"/>
              <a:t>National </a:t>
            </a:r>
            <a:r>
              <a:rPr lang="nl-NL" dirty="0" err="1"/>
              <a:t>Groundwater</a:t>
            </a:r>
            <a:r>
              <a:rPr lang="nl-NL" dirty="0"/>
              <a:t> </a:t>
            </a:r>
            <a:r>
              <a:rPr lang="nl-NL" dirty="0" err="1"/>
              <a:t>Modelling</a:t>
            </a:r>
            <a:r>
              <a:rPr lang="nl-NL" dirty="0"/>
              <a:t> System </a:t>
            </a:r>
            <a:r>
              <a:rPr lang="nl-NL" dirty="0" err="1"/>
              <a:t>for</a:t>
            </a:r>
            <a:r>
              <a:rPr lang="nl-NL" dirty="0"/>
              <a:t> UK</a:t>
            </a:r>
            <a:endParaRPr lang="en-US" dirty="0"/>
          </a:p>
        </p:txBody>
      </p: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/>
            <a:endParaRPr lang="en-US"/>
          </a:p>
        </p:txBody>
      </p:sp>
      <p:pic>
        <p:nvPicPr>
          <p:cNvPr id="7034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682" y="3419476"/>
            <a:ext cx="2580542" cy="18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34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05" y="4724401"/>
            <a:ext cx="2664069" cy="199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349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97" y="981076"/>
            <a:ext cx="3316165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349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0" y="1173163"/>
            <a:ext cx="3276600" cy="237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349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5" y="3622675"/>
            <a:ext cx="3241431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799" y="6613525"/>
            <a:ext cx="3310305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88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nl-NL"/>
              <a:t>Delft-FEWS (NL)</a:t>
            </a:r>
            <a:endParaRPr lang="en-US"/>
          </a:p>
        </p:txBody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buFont typeface="Arial" panose="020B0604020202020204" pitchFamily="34" charset="0"/>
              <a:buChar char="•"/>
            </a:pPr>
            <a:r>
              <a:rPr lang="nl-NL" dirty="0" err="1"/>
              <a:t>Clients</a:t>
            </a:r>
            <a:endParaRPr lang="nl-NL" dirty="0"/>
          </a:p>
          <a:p>
            <a:pPr marL="742950" lvl="1" indent="-285750" defTabSz="914400"/>
            <a:r>
              <a:rPr lang="nl-NL" dirty="0" err="1"/>
              <a:t>Municipalities</a:t>
            </a:r>
            <a:endParaRPr lang="nl-NL" dirty="0"/>
          </a:p>
          <a:p>
            <a:pPr marL="742950" lvl="1" indent="-285750" defTabSz="914400"/>
            <a:r>
              <a:rPr lang="nl-NL" dirty="0"/>
              <a:t>Waterboards</a:t>
            </a:r>
          </a:p>
          <a:p>
            <a:pPr marL="742950" lvl="1" indent="-285750" defTabSz="914400"/>
            <a:r>
              <a:rPr lang="nl-NL" dirty="0" err="1"/>
              <a:t>Ministry</a:t>
            </a:r>
            <a:r>
              <a:rPr lang="nl-NL" dirty="0"/>
              <a:t> of PW &amp; Watermanagement (Waterdienst)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nl-NL" dirty="0"/>
              <a:t>In </a:t>
            </a:r>
            <a:r>
              <a:rPr lang="nl-NL" dirty="0" err="1"/>
              <a:t>collaboration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:</a:t>
            </a:r>
          </a:p>
          <a:p>
            <a:pPr marL="742950" lvl="1" indent="-285750" defTabSz="914400"/>
            <a:r>
              <a:rPr lang="nl-NL" dirty="0"/>
              <a:t>NL Consultants (HKV, </a:t>
            </a:r>
            <a:r>
              <a:rPr lang="nl-NL" dirty="0" err="1"/>
              <a:t>Nelen</a:t>
            </a:r>
            <a:r>
              <a:rPr lang="nl-NL" dirty="0"/>
              <a:t> &amp; Schuurmans, Hydrologic, DHV, …)</a:t>
            </a:r>
          </a:p>
          <a:p>
            <a:pPr marL="742950" lvl="1" indent="-285750" defTabSz="914400"/>
            <a:r>
              <a:rPr lang="nl-NL" dirty="0"/>
              <a:t>IBM (</a:t>
            </a:r>
            <a:r>
              <a:rPr lang="nl-NL" dirty="0" err="1"/>
              <a:t>Flood</a:t>
            </a:r>
            <a:r>
              <a:rPr lang="nl-NL" dirty="0"/>
              <a:t> Control 2015)</a:t>
            </a:r>
          </a:p>
          <a:p>
            <a:pPr marL="742950" lvl="1" indent="-285750" defTabSz="914400"/>
            <a:r>
              <a:rPr lang="nl-NL" dirty="0"/>
              <a:t>…</a:t>
            </a:r>
          </a:p>
          <a:p>
            <a:pPr marL="1143000" lvl="2" indent="-228600" defTabSz="914400">
              <a:buFontTx/>
              <a:buNone/>
            </a:pPr>
            <a:endParaRPr lang="nl-NL" dirty="0"/>
          </a:p>
          <a:p>
            <a:pPr marL="742950" lvl="1" indent="-285750" defTabSz="91440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670176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5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Delft-FEWS (NL)</a:t>
            </a:r>
            <a:endParaRPr lang="en-GB" dirty="0"/>
          </a:p>
        </p:txBody>
      </p:sp>
      <p:pic>
        <p:nvPicPr>
          <p:cNvPr id="7546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7108" y="1052514"/>
            <a:ext cx="4683369" cy="5400675"/>
          </a:xfr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4692" name="Rectangle 4"/>
          <p:cNvSpPr>
            <a:spLocks noChangeArrowheads="1"/>
          </p:cNvSpPr>
          <p:nvPr/>
        </p:nvSpPr>
        <p:spPr bwMode="auto">
          <a:xfrm>
            <a:off x="6156082" y="5516563"/>
            <a:ext cx="1871296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WIS Roer en Overmaas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693" name="Line 5"/>
          <p:cNvSpPr>
            <a:spLocks noChangeShapeType="1"/>
          </p:cNvSpPr>
          <p:nvPr/>
        </p:nvSpPr>
        <p:spPr bwMode="auto">
          <a:xfrm flipH="1">
            <a:off x="4645270" y="5589588"/>
            <a:ext cx="1510812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694" name="Rectangle 6"/>
          <p:cNvSpPr>
            <a:spLocks noChangeArrowheads="1"/>
          </p:cNvSpPr>
          <p:nvPr/>
        </p:nvSpPr>
        <p:spPr bwMode="auto">
          <a:xfrm>
            <a:off x="7020658" y="2420938"/>
            <a:ext cx="143900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WIS Velt &amp; Vecht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695" name="Line 7"/>
          <p:cNvSpPr>
            <a:spLocks noChangeShapeType="1"/>
          </p:cNvSpPr>
          <p:nvPr/>
        </p:nvSpPr>
        <p:spPr bwMode="auto">
          <a:xfrm flipH="1">
            <a:off x="5580185" y="2492376"/>
            <a:ext cx="1440474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696" name="Rectangle 8"/>
          <p:cNvSpPr>
            <a:spLocks noChangeArrowheads="1"/>
          </p:cNvSpPr>
          <p:nvPr/>
        </p:nvSpPr>
        <p:spPr bwMode="auto">
          <a:xfrm>
            <a:off x="6443297" y="5084763"/>
            <a:ext cx="1872762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WIS Peel en Maasvallei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697" name="Line 9"/>
          <p:cNvSpPr>
            <a:spLocks noChangeShapeType="1"/>
          </p:cNvSpPr>
          <p:nvPr/>
        </p:nvSpPr>
        <p:spPr bwMode="auto">
          <a:xfrm flipH="1">
            <a:off x="4859216" y="5157789"/>
            <a:ext cx="1584081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698" name="Rectangle 10"/>
          <p:cNvSpPr>
            <a:spLocks noChangeArrowheads="1"/>
          </p:cNvSpPr>
          <p:nvPr/>
        </p:nvSpPr>
        <p:spPr bwMode="auto">
          <a:xfrm>
            <a:off x="6948854" y="3357563"/>
            <a:ext cx="1151792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AIM Veluwe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699" name="Rectangle 11"/>
          <p:cNvSpPr>
            <a:spLocks noChangeArrowheads="1"/>
          </p:cNvSpPr>
          <p:nvPr/>
        </p:nvSpPr>
        <p:spPr bwMode="auto">
          <a:xfrm>
            <a:off x="6372958" y="981075"/>
            <a:ext cx="2771042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FEWS-Rivieren, FEWS-Meren, </a:t>
            </a:r>
          </a:p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FEWS Algen, FEWS Waterbeheer</a:t>
            </a:r>
          </a:p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FEWS IWP</a:t>
            </a:r>
          </a:p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</a:rPr>
              <a:t>Rijkswaterstaat</a:t>
            </a:r>
          </a:p>
        </p:txBody>
      </p:sp>
      <p:sp>
        <p:nvSpPr>
          <p:cNvPr id="754700" name="Line 12"/>
          <p:cNvSpPr>
            <a:spLocks noChangeShapeType="1"/>
          </p:cNvSpPr>
          <p:nvPr/>
        </p:nvSpPr>
        <p:spPr bwMode="auto">
          <a:xfrm flipH="1">
            <a:off x="4139712" y="1341438"/>
            <a:ext cx="2376854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01" name="Rectangle 13"/>
          <p:cNvSpPr>
            <a:spLocks noChangeArrowheads="1"/>
          </p:cNvSpPr>
          <p:nvPr/>
        </p:nvSpPr>
        <p:spPr bwMode="auto">
          <a:xfrm>
            <a:off x="6948854" y="2924175"/>
            <a:ext cx="1655885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BOS Regge &amp; Dinkel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02" name="Line 14"/>
          <p:cNvSpPr>
            <a:spLocks noChangeShapeType="1"/>
          </p:cNvSpPr>
          <p:nvPr/>
        </p:nvSpPr>
        <p:spPr bwMode="auto">
          <a:xfrm flipH="1">
            <a:off x="5508381" y="2997200"/>
            <a:ext cx="1440473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03" name="Line 15"/>
          <p:cNvSpPr>
            <a:spLocks noChangeShapeType="1"/>
          </p:cNvSpPr>
          <p:nvPr/>
        </p:nvSpPr>
        <p:spPr bwMode="auto">
          <a:xfrm flipH="1" flipV="1">
            <a:off x="4572000" y="3429000"/>
            <a:ext cx="2376854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04" name="Rectangle 16"/>
          <p:cNvSpPr>
            <a:spLocks noChangeArrowheads="1"/>
          </p:cNvSpPr>
          <p:nvPr/>
        </p:nvSpPr>
        <p:spPr bwMode="auto">
          <a:xfrm>
            <a:off x="468924" y="1700213"/>
            <a:ext cx="1943100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FEWS-LIZARD </a:t>
            </a:r>
          </a:p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Hollands Noorderkwartier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05" name="Line 17"/>
          <p:cNvSpPr>
            <a:spLocks noChangeShapeType="1"/>
          </p:cNvSpPr>
          <p:nvPr/>
        </p:nvSpPr>
        <p:spPr bwMode="auto">
          <a:xfrm>
            <a:off x="1403839" y="2060575"/>
            <a:ext cx="2016369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06" name="Rectangle 18"/>
          <p:cNvSpPr>
            <a:spLocks noChangeArrowheads="1"/>
          </p:cNvSpPr>
          <p:nvPr/>
        </p:nvSpPr>
        <p:spPr bwMode="auto">
          <a:xfrm>
            <a:off x="468923" y="2924175"/>
            <a:ext cx="1799492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FEWS-LIZARD Waternet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07" name="Line 19"/>
          <p:cNvSpPr>
            <a:spLocks noChangeShapeType="1"/>
          </p:cNvSpPr>
          <p:nvPr/>
        </p:nvSpPr>
        <p:spPr bwMode="auto">
          <a:xfrm>
            <a:off x="1403838" y="3141664"/>
            <a:ext cx="2088174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08" name="Line 20"/>
          <p:cNvSpPr>
            <a:spLocks noChangeShapeType="1"/>
          </p:cNvSpPr>
          <p:nvPr/>
        </p:nvSpPr>
        <p:spPr bwMode="auto">
          <a:xfrm flipH="1" flipV="1">
            <a:off x="4356589" y="4581526"/>
            <a:ext cx="2375388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09" name="Rectangle 21"/>
          <p:cNvSpPr>
            <a:spLocks noChangeArrowheads="1"/>
          </p:cNvSpPr>
          <p:nvPr/>
        </p:nvSpPr>
        <p:spPr bwMode="auto">
          <a:xfrm>
            <a:off x="6660174" y="4652963"/>
            <a:ext cx="1439008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WIS Aa en Maas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10" name="Rectangle 22"/>
          <p:cNvSpPr>
            <a:spLocks noChangeArrowheads="1"/>
          </p:cNvSpPr>
          <p:nvPr/>
        </p:nvSpPr>
        <p:spPr bwMode="auto">
          <a:xfrm>
            <a:off x="468923" y="3573463"/>
            <a:ext cx="1223597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FEWS-LIZARD</a:t>
            </a:r>
          </a:p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 Hollandse Delta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11" name="Line 23"/>
          <p:cNvSpPr>
            <a:spLocks noChangeShapeType="1"/>
          </p:cNvSpPr>
          <p:nvPr/>
        </p:nvSpPr>
        <p:spPr bwMode="auto">
          <a:xfrm>
            <a:off x="1186961" y="3933825"/>
            <a:ext cx="1296866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12" name="Rectangle 24"/>
          <p:cNvSpPr>
            <a:spLocks noChangeArrowheads="1"/>
          </p:cNvSpPr>
          <p:nvPr/>
        </p:nvSpPr>
        <p:spPr bwMode="auto">
          <a:xfrm>
            <a:off x="468923" y="4292601"/>
            <a:ext cx="1439008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FEWS-LIZARD</a:t>
            </a:r>
          </a:p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 Zeeuwse Eilanden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13" name="Line 25"/>
          <p:cNvSpPr>
            <a:spLocks noChangeShapeType="1"/>
          </p:cNvSpPr>
          <p:nvPr/>
        </p:nvSpPr>
        <p:spPr bwMode="auto">
          <a:xfrm>
            <a:off x="1186962" y="4652963"/>
            <a:ext cx="1081454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14" name="Rectangle 26"/>
          <p:cNvSpPr>
            <a:spLocks noChangeArrowheads="1"/>
          </p:cNvSpPr>
          <p:nvPr/>
        </p:nvSpPr>
        <p:spPr bwMode="auto">
          <a:xfrm>
            <a:off x="1403839" y="5876925"/>
            <a:ext cx="1727689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WIS &amp; BOS De Dommel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15" name="Line 27"/>
          <p:cNvSpPr>
            <a:spLocks noChangeShapeType="1"/>
          </p:cNvSpPr>
          <p:nvPr/>
        </p:nvSpPr>
        <p:spPr bwMode="auto">
          <a:xfrm flipV="1">
            <a:off x="2483827" y="5013325"/>
            <a:ext cx="1440473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16" name="Rectangle 28"/>
          <p:cNvSpPr>
            <a:spLocks noChangeArrowheads="1"/>
          </p:cNvSpPr>
          <p:nvPr/>
        </p:nvSpPr>
        <p:spPr bwMode="auto">
          <a:xfrm>
            <a:off x="4139713" y="908050"/>
            <a:ext cx="1800957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BOS Noorderzijlvest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17" name="Line 29"/>
          <p:cNvSpPr>
            <a:spLocks noChangeShapeType="1"/>
          </p:cNvSpPr>
          <p:nvPr/>
        </p:nvSpPr>
        <p:spPr bwMode="auto">
          <a:xfrm flipH="1">
            <a:off x="5292969" y="1125539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18" name="Rectangle 30"/>
          <p:cNvSpPr>
            <a:spLocks noChangeArrowheads="1"/>
          </p:cNvSpPr>
          <p:nvPr/>
        </p:nvSpPr>
        <p:spPr bwMode="auto">
          <a:xfrm>
            <a:off x="6948854" y="1989138"/>
            <a:ext cx="1799492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BOS Hunze &amp; Aa’s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19" name="Line 31"/>
          <p:cNvSpPr>
            <a:spLocks noChangeShapeType="1"/>
          </p:cNvSpPr>
          <p:nvPr/>
        </p:nvSpPr>
        <p:spPr bwMode="auto">
          <a:xfrm flipH="1" flipV="1">
            <a:off x="4284785" y="3789363"/>
            <a:ext cx="24471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20" name="Line 32"/>
          <p:cNvSpPr>
            <a:spLocks noChangeShapeType="1"/>
          </p:cNvSpPr>
          <p:nvPr/>
        </p:nvSpPr>
        <p:spPr bwMode="auto">
          <a:xfrm flipH="1" flipV="1">
            <a:off x="3779228" y="3933826"/>
            <a:ext cx="2880946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21" name="Rectangle 33"/>
          <p:cNvSpPr>
            <a:spLocks noChangeArrowheads="1"/>
          </p:cNvSpPr>
          <p:nvPr/>
        </p:nvSpPr>
        <p:spPr bwMode="auto">
          <a:xfrm>
            <a:off x="6660174" y="4221163"/>
            <a:ext cx="1151792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WIS HDSR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22" name="Rectangle 34"/>
          <p:cNvSpPr>
            <a:spLocks noChangeArrowheads="1"/>
          </p:cNvSpPr>
          <p:nvPr/>
        </p:nvSpPr>
        <p:spPr bwMode="auto">
          <a:xfrm>
            <a:off x="6731977" y="3716338"/>
            <a:ext cx="1440474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WIS Vallei en Eem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23" name="Line 35"/>
          <p:cNvSpPr>
            <a:spLocks noChangeShapeType="1"/>
          </p:cNvSpPr>
          <p:nvPr/>
        </p:nvSpPr>
        <p:spPr bwMode="auto">
          <a:xfrm flipH="1" flipV="1">
            <a:off x="5795597" y="1989138"/>
            <a:ext cx="1153257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4724" name="Rectangle 36"/>
          <p:cNvSpPr>
            <a:spLocks noChangeArrowheads="1"/>
          </p:cNvSpPr>
          <p:nvPr/>
        </p:nvSpPr>
        <p:spPr bwMode="auto">
          <a:xfrm>
            <a:off x="468923" y="2420938"/>
            <a:ext cx="1799492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200" b="1">
                <a:solidFill>
                  <a:schemeClr val="tx1"/>
                </a:solidFill>
              </a:rPr>
              <a:t>WIS Zuiderzeeland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54725" name="Line 37"/>
          <p:cNvSpPr>
            <a:spLocks noChangeShapeType="1"/>
          </p:cNvSpPr>
          <p:nvPr/>
        </p:nvSpPr>
        <p:spPr bwMode="auto">
          <a:xfrm>
            <a:off x="2268415" y="2565400"/>
            <a:ext cx="1871297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526160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771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Delft-FEWS (NL) </a:t>
            </a:r>
            <a:r>
              <a:rPr lang="nl-NL" dirty="0" smtClean="0"/>
              <a:t>- Wat</a:t>
            </a:r>
            <a:r>
              <a:rPr lang="en-US" dirty="0" err="1" smtClean="0"/>
              <a:t>erdienst</a:t>
            </a:r>
            <a:r>
              <a:rPr lang="en-US" dirty="0" smtClean="0"/>
              <a:t> </a:t>
            </a:r>
            <a:r>
              <a:rPr lang="en-US" dirty="0"/>
              <a:t>applications</a:t>
            </a:r>
          </a:p>
        </p:txBody>
      </p:sp>
      <p:grpSp>
        <p:nvGrpSpPr>
          <p:cNvPr id="749586" name="Group 18"/>
          <p:cNvGrpSpPr>
            <a:grpSpLocks/>
          </p:cNvGrpSpPr>
          <p:nvPr/>
        </p:nvGrpSpPr>
        <p:grpSpPr bwMode="auto">
          <a:xfrm>
            <a:off x="222739" y="1338264"/>
            <a:ext cx="3941886" cy="2573337"/>
            <a:chOff x="3061" y="2444"/>
            <a:chExt cx="2690" cy="1621"/>
          </a:xfrm>
        </p:grpSpPr>
        <p:pic>
          <p:nvPicPr>
            <p:cNvPr id="749584" name="Picture 16" descr="screendump_gri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2444"/>
              <a:ext cx="2426" cy="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9585" name="Text Box 17"/>
            <p:cNvSpPr txBox="1">
              <a:spLocks noChangeArrowheads="1"/>
            </p:cNvSpPr>
            <p:nvPr/>
          </p:nvSpPr>
          <p:spPr bwMode="auto">
            <a:xfrm>
              <a:off x="3098" y="2479"/>
              <a:ext cx="2653" cy="21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tx1"/>
                  </a:solidFill>
                </a:rPr>
                <a:t>FEWS North Sea (Water levels/Waves)</a:t>
              </a:r>
            </a:p>
          </p:txBody>
        </p:sp>
      </p:grpSp>
      <p:grpSp>
        <p:nvGrpSpPr>
          <p:cNvPr id="749593" name="Group 25"/>
          <p:cNvGrpSpPr>
            <a:grpSpLocks/>
          </p:cNvGrpSpPr>
          <p:nvPr/>
        </p:nvGrpSpPr>
        <p:grpSpPr bwMode="auto">
          <a:xfrm>
            <a:off x="2740270" y="995363"/>
            <a:ext cx="3675185" cy="2463800"/>
            <a:chOff x="2678" y="691"/>
            <a:chExt cx="2508" cy="1552"/>
          </a:xfrm>
        </p:grpSpPr>
        <p:pic>
          <p:nvPicPr>
            <p:cNvPr id="74957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" y="691"/>
              <a:ext cx="2371" cy="1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9573" name="Text Box 5"/>
            <p:cNvSpPr txBox="1">
              <a:spLocks noChangeArrowheads="1"/>
            </p:cNvSpPr>
            <p:nvPr/>
          </p:nvSpPr>
          <p:spPr bwMode="auto">
            <a:xfrm>
              <a:off x="2726" y="754"/>
              <a:ext cx="2460" cy="21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tx1"/>
                  </a:solidFill>
                </a:rPr>
                <a:t>FEWS-Rivers (floods Rhine/Meuse)</a:t>
              </a:r>
            </a:p>
          </p:txBody>
        </p:sp>
      </p:grpSp>
      <p:grpSp>
        <p:nvGrpSpPr>
          <p:cNvPr id="749576" name="Group 8"/>
          <p:cNvGrpSpPr>
            <a:grpSpLocks/>
          </p:cNvGrpSpPr>
          <p:nvPr/>
        </p:nvGrpSpPr>
        <p:grpSpPr bwMode="auto">
          <a:xfrm>
            <a:off x="5580112" y="2006601"/>
            <a:ext cx="3689838" cy="2176463"/>
            <a:chOff x="446" y="2568"/>
            <a:chExt cx="2518" cy="1371"/>
          </a:xfrm>
        </p:grpSpPr>
        <p:pic>
          <p:nvPicPr>
            <p:cNvPr id="74957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2568"/>
              <a:ext cx="2267" cy="1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9575" name="Text Box 7"/>
            <p:cNvSpPr txBox="1">
              <a:spLocks noChangeArrowheads="1"/>
            </p:cNvSpPr>
            <p:nvPr/>
          </p:nvSpPr>
          <p:spPr bwMode="auto">
            <a:xfrm>
              <a:off x="446" y="2671"/>
              <a:ext cx="2518" cy="21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tx1"/>
                  </a:solidFill>
                </a:rPr>
                <a:t>FEWS-W’Mgmnt (water distribution)</a:t>
              </a:r>
            </a:p>
          </p:txBody>
        </p:sp>
      </p:grpSp>
      <p:grpSp>
        <p:nvGrpSpPr>
          <p:cNvPr id="749590" name="Group 22"/>
          <p:cNvGrpSpPr>
            <a:grpSpLocks/>
          </p:cNvGrpSpPr>
          <p:nvPr/>
        </p:nvGrpSpPr>
        <p:grpSpPr bwMode="auto">
          <a:xfrm>
            <a:off x="5215305" y="3609976"/>
            <a:ext cx="3736731" cy="2195513"/>
            <a:chOff x="3119" y="2818"/>
            <a:chExt cx="2550" cy="1383"/>
          </a:xfrm>
        </p:grpSpPr>
        <p:pic>
          <p:nvPicPr>
            <p:cNvPr id="749587" name="Picture 1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" y="2818"/>
              <a:ext cx="2550" cy="1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9589" name="Text Box 21"/>
            <p:cNvSpPr txBox="1">
              <a:spLocks noChangeArrowheads="1"/>
            </p:cNvSpPr>
            <p:nvPr/>
          </p:nvSpPr>
          <p:spPr bwMode="auto">
            <a:xfrm>
              <a:off x="3274" y="2915"/>
              <a:ext cx="2369" cy="21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tx1"/>
                  </a:solidFill>
                </a:rPr>
                <a:t>FEWS-RMM (Delta-area, incl SSB)</a:t>
              </a:r>
            </a:p>
          </p:txBody>
        </p:sp>
      </p:grpSp>
      <p:grpSp>
        <p:nvGrpSpPr>
          <p:cNvPr id="749594" name="Group 26"/>
          <p:cNvGrpSpPr>
            <a:grpSpLocks/>
          </p:cNvGrpSpPr>
          <p:nvPr/>
        </p:nvGrpSpPr>
        <p:grpSpPr bwMode="auto">
          <a:xfrm>
            <a:off x="553916" y="3222625"/>
            <a:ext cx="3906715" cy="2565400"/>
            <a:chOff x="204" y="2454"/>
            <a:chExt cx="2666" cy="1616"/>
          </a:xfrm>
        </p:grpSpPr>
        <p:pic>
          <p:nvPicPr>
            <p:cNvPr id="749591" name="Picture 2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2454"/>
              <a:ext cx="2666" cy="1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9592" name="Text Box 24"/>
            <p:cNvSpPr txBox="1">
              <a:spLocks noChangeArrowheads="1"/>
            </p:cNvSpPr>
            <p:nvPr/>
          </p:nvSpPr>
          <p:spPr bwMode="auto">
            <a:xfrm>
              <a:off x="378" y="2584"/>
              <a:ext cx="2273" cy="21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tx1"/>
                  </a:solidFill>
                </a:rPr>
                <a:t>FEWS-Channels (Gauge Mgmnt)</a:t>
              </a:r>
            </a:p>
          </p:txBody>
        </p:sp>
      </p:grpSp>
      <p:grpSp>
        <p:nvGrpSpPr>
          <p:cNvPr id="749583" name="Group 15"/>
          <p:cNvGrpSpPr>
            <a:grpSpLocks/>
          </p:cNvGrpSpPr>
          <p:nvPr/>
        </p:nvGrpSpPr>
        <p:grpSpPr bwMode="auto">
          <a:xfrm>
            <a:off x="2992316" y="4178300"/>
            <a:ext cx="3965331" cy="2419350"/>
            <a:chOff x="378" y="2312"/>
            <a:chExt cx="2706" cy="1524"/>
          </a:xfrm>
        </p:grpSpPr>
        <p:pic>
          <p:nvPicPr>
            <p:cNvPr id="749578" name="Picture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" y="2312"/>
              <a:ext cx="2520" cy="15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9581" name="Text Box 13"/>
            <p:cNvSpPr txBox="1">
              <a:spLocks noChangeArrowheads="1"/>
            </p:cNvSpPr>
            <p:nvPr/>
          </p:nvSpPr>
          <p:spPr bwMode="auto">
            <a:xfrm>
              <a:off x="378" y="2407"/>
              <a:ext cx="2706" cy="21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</a:rPr>
                <a:t>FEWS-Lakes (Water levels Lake </a:t>
              </a:r>
              <a:r>
                <a:rPr lang="en-US" sz="1600" b="1" dirty="0" err="1">
                  <a:solidFill>
                    <a:schemeClr val="tx1"/>
                  </a:solidFill>
                </a:rPr>
                <a:t>IJssel</a:t>
              </a:r>
              <a:r>
                <a:rPr lang="en-US" sz="1600" b="1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3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9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4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49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4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49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Delft-FEWS User Community</a:t>
            </a:r>
          </a:p>
        </p:txBody>
      </p:sp>
      <p:grpSp>
        <p:nvGrpSpPr>
          <p:cNvPr id="742407" name="Group 7"/>
          <p:cNvGrpSpPr>
            <a:grpSpLocks/>
          </p:cNvGrpSpPr>
          <p:nvPr/>
        </p:nvGrpSpPr>
        <p:grpSpPr bwMode="auto">
          <a:xfrm>
            <a:off x="1695451" y="2222501"/>
            <a:ext cx="7347438" cy="3502025"/>
            <a:chOff x="153" y="1147"/>
            <a:chExt cx="5489" cy="2617"/>
          </a:xfrm>
        </p:grpSpPr>
        <p:pic>
          <p:nvPicPr>
            <p:cNvPr id="742408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" y="1147"/>
              <a:ext cx="5489" cy="2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42409" name="Oval 9"/>
            <p:cNvSpPr>
              <a:spLocks noChangeArrowheads="1"/>
            </p:cNvSpPr>
            <p:nvPr/>
          </p:nvSpPr>
          <p:spPr bwMode="auto">
            <a:xfrm>
              <a:off x="2925" y="2886"/>
              <a:ext cx="273" cy="18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10" name="Oval 10"/>
            <p:cNvSpPr>
              <a:spLocks noChangeArrowheads="1"/>
            </p:cNvSpPr>
            <p:nvPr/>
          </p:nvSpPr>
          <p:spPr bwMode="auto">
            <a:xfrm>
              <a:off x="1519" y="1706"/>
              <a:ext cx="100" cy="10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11" name="Oval 11"/>
            <p:cNvSpPr>
              <a:spLocks noChangeArrowheads="1"/>
            </p:cNvSpPr>
            <p:nvPr/>
          </p:nvSpPr>
          <p:spPr bwMode="auto">
            <a:xfrm>
              <a:off x="703" y="1389"/>
              <a:ext cx="181" cy="13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12" name="Oval 12"/>
            <p:cNvSpPr>
              <a:spLocks noChangeArrowheads="1"/>
            </p:cNvSpPr>
            <p:nvPr/>
          </p:nvSpPr>
          <p:spPr bwMode="auto">
            <a:xfrm>
              <a:off x="4332" y="2296"/>
              <a:ext cx="46" cy="4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13" name="Oval 13"/>
            <p:cNvSpPr>
              <a:spLocks noChangeArrowheads="1"/>
            </p:cNvSpPr>
            <p:nvPr/>
          </p:nvSpPr>
          <p:spPr bwMode="auto">
            <a:xfrm>
              <a:off x="4921" y="3067"/>
              <a:ext cx="46" cy="4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14" name="Oval 14"/>
            <p:cNvSpPr>
              <a:spLocks noChangeArrowheads="1"/>
            </p:cNvSpPr>
            <p:nvPr/>
          </p:nvSpPr>
          <p:spPr bwMode="auto">
            <a:xfrm>
              <a:off x="4377" y="2976"/>
              <a:ext cx="635" cy="3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15" name="Oval 15"/>
            <p:cNvSpPr>
              <a:spLocks noChangeArrowheads="1"/>
            </p:cNvSpPr>
            <p:nvPr/>
          </p:nvSpPr>
          <p:spPr bwMode="auto">
            <a:xfrm>
              <a:off x="4241" y="2614"/>
              <a:ext cx="46" cy="4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16" name="Oval 16"/>
            <p:cNvSpPr>
              <a:spLocks noChangeArrowheads="1"/>
            </p:cNvSpPr>
            <p:nvPr/>
          </p:nvSpPr>
          <p:spPr bwMode="auto">
            <a:xfrm rot="4033825">
              <a:off x="4108" y="2304"/>
              <a:ext cx="286" cy="4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17" name="Oval 17"/>
            <p:cNvSpPr>
              <a:spLocks noChangeArrowheads="1"/>
            </p:cNvSpPr>
            <p:nvPr/>
          </p:nvSpPr>
          <p:spPr bwMode="auto">
            <a:xfrm>
              <a:off x="3211" y="1842"/>
              <a:ext cx="109" cy="4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18" name="Oval 18"/>
            <p:cNvSpPr>
              <a:spLocks noChangeArrowheads="1"/>
            </p:cNvSpPr>
            <p:nvPr/>
          </p:nvSpPr>
          <p:spPr bwMode="auto">
            <a:xfrm>
              <a:off x="3069" y="2377"/>
              <a:ext cx="181" cy="1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19" name="Oval 19"/>
            <p:cNvSpPr>
              <a:spLocks noChangeArrowheads="1"/>
            </p:cNvSpPr>
            <p:nvPr/>
          </p:nvSpPr>
          <p:spPr bwMode="auto">
            <a:xfrm>
              <a:off x="2744" y="1797"/>
              <a:ext cx="46" cy="4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20" name="Oval 20"/>
            <p:cNvSpPr>
              <a:spLocks noChangeArrowheads="1"/>
            </p:cNvSpPr>
            <p:nvPr/>
          </p:nvSpPr>
          <p:spPr bwMode="auto">
            <a:xfrm>
              <a:off x="2699" y="1752"/>
              <a:ext cx="46" cy="4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21" name="Oval 21"/>
            <p:cNvSpPr>
              <a:spLocks noChangeArrowheads="1"/>
            </p:cNvSpPr>
            <p:nvPr/>
          </p:nvSpPr>
          <p:spPr bwMode="auto">
            <a:xfrm>
              <a:off x="2789" y="1752"/>
              <a:ext cx="46" cy="4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22" name="Oval 22"/>
            <p:cNvSpPr>
              <a:spLocks noChangeArrowheads="1"/>
            </p:cNvSpPr>
            <p:nvPr/>
          </p:nvSpPr>
          <p:spPr bwMode="auto">
            <a:xfrm>
              <a:off x="2729" y="1676"/>
              <a:ext cx="61" cy="8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23" name="Oval 23"/>
            <p:cNvSpPr>
              <a:spLocks noChangeArrowheads="1"/>
            </p:cNvSpPr>
            <p:nvPr/>
          </p:nvSpPr>
          <p:spPr bwMode="auto">
            <a:xfrm>
              <a:off x="2711" y="1691"/>
              <a:ext cx="46" cy="4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24" name="Oval 24"/>
            <p:cNvSpPr>
              <a:spLocks noChangeArrowheads="1"/>
            </p:cNvSpPr>
            <p:nvPr/>
          </p:nvSpPr>
          <p:spPr bwMode="auto">
            <a:xfrm>
              <a:off x="2568" y="1650"/>
              <a:ext cx="73" cy="6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25" name="Oval 25"/>
            <p:cNvSpPr>
              <a:spLocks noChangeArrowheads="1"/>
            </p:cNvSpPr>
            <p:nvPr/>
          </p:nvSpPr>
          <p:spPr bwMode="auto">
            <a:xfrm>
              <a:off x="2569" y="1606"/>
              <a:ext cx="46" cy="4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26" name="Oval 26"/>
            <p:cNvSpPr>
              <a:spLocks noChangeArrowheads="1"/>
            </p:cNvSpPr>
            <p:nvPr/>
          </p:nvSpPr>
          <p:spPr bwMode="auto">
            <a:xfrm>
              <a:off x="2679" y="1665"/>
              <a:ext cx="46" cy="4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27" name="Oval 27"/>
            <p:cNvSpPr>
              <a:spLocks noChangeArrowheads="1"/>
            </p:cNvSpPr>
            <p:nvPr/>
          </p:nvSpPr>
          <p:spPr bwMode="auto">
            <a:xfrm>
              <a:off x="2689" y="1657"/>
              <a:ext cx="46" cy="4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28" name="Oval 28"/>
            <p:cNvSpPr>
              <a:spLocks noChangeArrowheads="1"/>
            </p:cNvSpPr>
            <p:nvPr/>
          </p:nvSpPr>
          <p:spPr bwMode="auto">
            <a:xfrm>
              <a:off x="2597" y="1859"/>
              <a:ext cx="46" cy="4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29" name="Oval 29"/>
            <p:cNvSpPr>
              <a:spLocks noChangeArrowheads="1"/>
            </p:cNvSpPr>
            <p:nvPr/>
          </p:nvSpPr>
          <p:spPr bwMode="auto">
            <a:xfrm>
              <a:off x="2517" y="1917"/>
              <a:ext cx="46" cy="4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30" name="Oval 30"/>
            <p:cNvSpPr>
              <a:spLocks noChangeArrowheads="1"/>
            </p:cNvSpPr>
            <p:nvPr/>
          </p:nvSpPr>
          <p:spPr bwMode="auto">
            <a:xfrm>
              <a:off x="3428" y="2029"/>
              <a:ext cx="181" cy="1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31" name="Oval 31"/>
            <p:cNvSpPr>
              <a:spLocks noChangeArrowheads="1"/>
            </p:cNvSpPr>
            <p:nvPr/>
          </p:nvSpPr>
          <p:spPr bwMode="auto">
            <a:xfrm rot="1685968">
              <a:off x="3630" y="1982"/>
              <a:ext cx="169" cy="24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32" name="Oval 32"/>
            <p:cNvSpPr>
              <a:spLocks noChangeArrowheads="1"/>
            </p:cNvSpPr>
            <p:nvPr/>
          </p:nvSpPr>
          <p:spPr bwMode="auto">
            <a:xfrm>
              <a:off x="2571" y="1902"/>
              <a:ext cx="46" cy="4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33" name="Oval 33"/>
            <p:cNvSpPr>
              <a:spLocks noChangeArrowheads="1"/>
            </p:cNvSpPr>
            <p:nvPr/>
          </p:nvSpPr>
          <p:spPr bwMode="auto">
            <a:xfrm>
              <a:off x="3271" y="1878"/>
              <a:ext cx="109" cy="4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34" name="Oval 34"/>
            <p:cNvSpPr>
              <a:spLocks noChangeArrowheads="1"/>
            </p:cNvSpPr>
            <p:nvPr/>
          </p:nvSpPr>
          <p:spPr bwMode="auto">
            <a:xfrm>
              <a:off x="835" y="1709"/>
              <a:ext cx="181" cy="16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35" name="Oval 35"/>
            <p:cNvSpPr>
              <a:spLocks noChangeArrowheads="1"/>
            </p:cNvSpPr>
            <p:nvPr/>
          </p:nvSpPr>
          <p:spPr bwMode="auto">
            <a:xfrm>
              <a:off x="767" y="1853"/>
              <a:ext cx="137" cy="19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36" name="Oval 36"/>
            <p:cNvSpPr>
              <a:spLocks noChangeArrowheads="1"/>
            </p:cNvSpPr>
            <p:nvPr/>
          </p:nvSpPr>
          <p:spPr bwMode="auto">
            <a:xfrm rot="-2249439">
              <a:off x="1019" y="1729"/>
              <a:ext cx="157" cy="22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37" name="Oval 37"/>
            <p:cNvSpPr>
              <a:spLocks noChangeArrowheads="1"/>
            </p:cNvSpPr>
            <p:nvPr/>
          </p:nvSpPr>
          <p:spPr bwMode="auto">
            <a:xfrm>
              <a:off x="1171" y="1721"/>
              <a:ext cx="153" cy="22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38" name="Oval 38"/>
            <p:cNvSpPr>
              <a:spLocks noChangeArrowheads="1"/>
            </p:cNvSpPr>
            <p:nvPr/>
          </p:nvSpPr>
          <p:spPr bwMode="auto">
            <a:xfrm rot="3508401">
              <a:off x="1303" y="1785"/>
              <a:ext cx="93" cy="19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39" name="Oval 39"/>
            <p:cNvSpPr>
              <a:spLocks noChangeArrowheads="1"/>
            </p:cNvSpPr>
            <p:nvPr/>
          </p:nvSpPr>
          <p:spPr bwMode="auto">
            <a:xfrm rot="3427387">
              <a:off x="1523" y="1753"/>
              <a:ext cx="117" cy="20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40" name="Oval 40"/>
            <p:cNvSpPr>
              <a:spLocks noChangeArrowheads="1"/>
            </p:cNvSpPr>
            <p:nvPr/>
          </p:nvSpPr>
          <p:spPr bwMode="auto">
            <a:xfrm rot="1928235">
              <a:off x="1398" y="1844"/>
              <a:ext cx="100" cy="13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41" name="Oval 41"/>
            <p:cNvSpPr>
              <a:spLocks noChangeArrowheads="1"/>
            </p:cNvSpPr>
            <p:nvPr/>
          </p:nvSpPr>
          <p:spPr bwMode="auto">
            <a:xfrm>
              <a:off x="903" y="1881"/>
              <a:ext cx="137" cy="19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42" name="Oval 42"/>
            <p:cNvSpPr>
              <a:spLocks noChangeArrowheads="1"/>
            </p:cNvSpPr>
            <p:nvPr/>
          </p:nvSpPr>
          <p:spPr bwMode="auto">
            <a:xfrm>
              <a:off x="1007" y="1985"/>
              <a:ext cx="137" cy="19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43" name="Oval 43"/>
            <p:cNvSpPr>
              <a:spLocks noChangeArrowheads="1"/>
            </p:cNvSpPr>
            <p:nvPr/>
          </p:nvSpPr>
          <p:spPr bwMode="auto">
            <a:xfrm rot="17084257">
              <a:off x="1098" y="1849"/>
              <a:ext cx="114" cy="23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44" name="Oval 44"/>
            <p:cNvSpPr>
              <a:spLocks noChangeArrowheads="1"/>
            </p:cNvSpPr>
            <p:nvPr/>
          </p:nvSpPr>
          <p:spPr bwMode="auto">
            <a:xfrm rot="22269558">
              <a:off x="1128" y="1998"/>
              <a:ext cx="114" cy="13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42445" name="Oval 45"/>
            <p:cNvSpPr>
              <a:spLocks noChangeArrowheads="1"/>
            </p:cNvSpPr>
            <p:nvPr/>
          </p:nvSpPr>
          <p:spPr bwMode="auto">
            <a:xfrm rot="18402894">
              <a:off x="1215" y="1944"/>
              <a:ext cx="221" cy="15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742446" name="Text Box 46"/>
          <p:cNvSpPr txBox="1">
            <a:spLocks noChangeArrowheads="1"/>
          </p:cNvSpPr>
          <p:nvPr/>
        </p:nvSpPr>
        <p:spPr bwMode="auto">
          <a:xfrm>
            <a:off x="5377962" y="5756275"/>
            <a:ext cx="1386254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1400">
                <a:solidFill>
                  <a:schemeClr val="tx1"/>
                </a:solidFill>
              </a:rPr>
              <a:t>in development</a:t>
            </a:r>
          </a:p>
        </p:txBody>
      </p:sp>
      <p:sp>
        <p:nvSpPr>
          <p:cNvPr id="742447" name="Oval 47"/>
          <p:cNvSpPr>
            <a:spLocks noChangeArrowheads="1"/>
          </p:cNvSpPr>
          <p:nvPr/>
        </p:nvSpPr>
        <p:spPr bwMode="auto">
          <a:xfrm>
            <a:off x="5090746" y="5822950"/>
            <a:ext cx="287215" cy="217488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42448" name="Oval 48"/>
          <p:cNvSpPr>
            <a:spLocks noChangeArrowheads="1"/>
          </p:cNvSpPr>
          <p:nvPr/>
        </p:nvSpPr>
        <p:spPr bwMode="auto">
          <a:xfrm>
            <a:off x="5090746" y="5537200"/>
            <a:ext cx="287215" cy="2159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42449" name="Text Box 49"/>
          <p:cNvSpPr txBox="1">
            <a:spLocks noChangeArrowheads="1"/>
          </p:cNvSpPr>
          <p:nvPr/>
        </p:nvSpPr>
        <p:spPr bwMode="auto">
          <a:xfrm>
            <a:off x="5373566" y="5470525"/>
            <a:ext cx="239150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1400">
                <a:solidFill>
                  <a:schemeClr val="tx1"/>
                </a:solidFill>
              </a:rPr>
              <a:t>operational, status unknown</a:t>
            </a:r>
          </a:p>
        </p:txBody>
      </p:sp>
      <p:sp>
        <p:nvSpPr>
          <p:cNvPr id="742450" name="Text Box 50"/>
          <p:cNvSpPr txBox="1">
            <a:spLocks noChangeArrowheads="1"/>
          </p:cNvSpPr>
          <p:nvPr/>
        </p:nvSpPr>
        <p:spPr bwMode="auto">
          <a:xfrm>
            <a:off x="5440974" y="5153025"/>
            <a:ext cx="16705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1400">
                <a:solidFill>
                  <a:schemeClr val="tx1"/>
                </a:solidFill>
              </a:rPr>
              <a:t>operational service</a:t>
            </a:r>
          </a:p>
        </p:txBody>
      </p:sp>
      <p:sp>
        <p:nvSpPr>
          <p:cNvPr id="742451" name="Oval 51"/>
          <p:cNvSpPr>
            <a:spLocks noChangeArrowheads="1"/>
          </p:cNvSpPr>
          <p:nvPr/>
        </p:nvSpPr>
        <p:spPr bwMode="auto">
          <a:xfrm>
            <a:off x="5093677" y="5219700"/>
            <a:ext cx="288681" cy="2159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42452" name="Rectangle 52"/>
          <p:cNvSpPr>
            <a:spLocks noGrp="1" noChangeArrowheads="1"/>
          </p:cNvSpPr>
          <p:nvPr>
            <p:ph type="body" idx="1"/>
          </p:nvPr>
        </p:nvSpPr>
        <p:spPr>
          <a:xfrm>
            <a:off x="644769" y="1127125"/>
            <a:ext cx="2608385" cy="54562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USA (NWS)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Canada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UK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Netherlands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Germany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Suisse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Italy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Austria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Spain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Singapore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Taiwan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Mekong River </a:t>
            </a:r>
            <a:r>
              <a:rPr lang="nl-NL" sz="1400" b="1" dirty="0" err="1"/>
              <a:t>Commission</a:t>
            </a:r>
            <a:endParaRPr lang="nl-NL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Australia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Sudan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Georgia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Azerbaijan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 err="1"/>
              <a:t>Zambezi</a:t>
            </a:r>
            <a:endParaRPr lang="nl-NL" sz="1400" b="1" dirty="0"/>
          </a:p>
        </p:txBody>
      </p:sp>
      <p:pic>
        <p:nvPicPr>
          <p:cNvPr id="742453" name="Picture 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2"/>
          <a:stretch/>
        </p:blipFill>
        <p:spPr bwMode="auto">
          <a:xfrm>
            <a:off x="6084168" y="1060771"/>
            <a:ext cx="2964473" cy="200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598168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5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nl-NL"/>
              <a:t>Relation with Delft-FEWS User Community…</a:t>
            </a:r>
            <a:endParaRPr lang="en-US"/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1"/>
            <a:ext cx="7772400" cy="4543425"/>
          </a:xfrm>
        </p:spPr>
        <p:txBody>
          <a:bodyPr/>
          <a:lstStyle/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nl-NL" dirty="0" err="1"/>
              <a:t>Longterm</a:t>
            </a:r>
            <a:r>
              <a:rPr lang="nl-NL" dirty="0"/>
              <a:t> </a:t>
            </a:r>
            <a:r>
              <a:rPr lang="nl-NL" dirty="0" err="1"/>
              <a:t>relation</a:t>
            </a:r>
            <a:r>
              <a:rPr lang="nl-NL" dirty="0"/>
              <a:t> &amp; commitment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the </a:t>
            </a:r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(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development</a:t>
            </a:r>
            <a:r>
              <a:rPr lang="nl-NL" dirty="0"/>
              <a:t> &amp; consultancy)</a:t>
            </a:r>
          </a:p>
          <a:p>
            <a:pPr marL="342900" indent="-342900" defTabSz="914400">
              <a:buFontTx/>
              <a:buChar char="."/>
            </a:pPr>
            <a:endParaRPr lang="nl-NL" dirty="0"/>
          </a:p>
          <a:p>
            <a:pPr marL="342900" indent="-342900" defTabSz="914400"/>
            <a:r>
              <a:rPr lang="nl-NL" i="1" dirty="0"/>
              <a:t>Delft FEWS Policy…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nl-NL" sz="1800" dirty="0"/>
              <a:t>Focus on </a:t>
            </a:r>
            <a:r>
              <a:rPr lang="nl-NL" sz="1800" dirty="0" err="1"/>
              <a:t>implementation</a:t>
            </a:r>
            <a:r>
              <a:rPr lang="nl-NL" sz="1800" dirty="0"/>
              <a:t> &amp; </a:t>
            </a:r>
            <a:r>
              <a:rPr lang="nl-NL" sz="1800" dirty="0" err="1"/>
              <a:t>development</a:t>
            </a:r>
            <a:r>
              <a:rPr lang="nl-NL" sz="1800" dirty="0"/>
              <a:t> of </a:t>
            </a:r>
            <a:r>
              <a:rPr lang="nl-NL" sz="1800" dirty="0" err="1"/>
              <a:t>forecasting</a:t>
            </a:r>
            <a:r>
              <a:rPr lang="nl-NL" sz="1800" dirty="0"/>
              <a:t> </a:t>
            </a:r>
            <a:r>
              <a:rPr lang="nl-NL" sz="1800" dirty="0" err="1"/>
              <a:t>sytems</a:t>
            </a:r>
            <a:r>
              <a:rPr lang="nl-NL" sz="1800" dirty="0"/>
              <a:t> </a:t>
            </a:r>
            <a:r>
              <a:rPr lang="nl-NL" sz="1800" dirty="0">
                <a:cs typeface="Arial" charset="0"/>
              </a:rPr>
              <a:t>→ </a:t>
            </a:r>
            <a:r>
              <a:rPr lang="nl-NL" sz="1800" dirty="0" err="1"/>
              <a:t>taking</a:t>
            </a:r>
            <a:r>
              <a:rPr lang="nl-NL" sz="1800" dirty="0"/>
              <a:t> </a:t>
            </a:r>
            <a:r>
              <a:rPr lang="nl-NL" sz="1800" dirty="0" err="1"/>
              <a:t>responsibility</a:t>
            </a:r>
            <a:r>
              <a:rPr lang="nl-NL" sz="1800" dirty="0"/>
              <a:t> in </a:t>
            </a:r>
            <a:r>
              <a:rPr lang="nl-NL" sz="1800" dirty="0" err="1"/>
              <a:t>this</a:t>
            </a:r>
            <a:r>
              <a:rPr lang="nl-NL" sz="1800" dirty="0"/>
              <a:t> </a:t>
            </a:r>
            <a:r>
              <a:rPr lang="nl-NL" sz="1800" dirty="0" err="1"/>
              <a:t>process</a:t>
            </a:r>
            <a:r>
              <a:rPr lang="nl-NL" sz="1800" dirty="0"/>
              <a:t>!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nl-NL" sz="1800" dirty="0"/>
              <a:t>Software is carrier of </a:t>
            </a:r>
            <a:r>
              <a:rPr lang="nl-NL" sz="1800" dirty="0" err="1"/>
              <a:t>knowlegde</a:t>
            </a:r>
            <a:r>
              <a:rPr lang="nl-NL" sz="1800" dirty="0"/>
              <a:t> (free but no freeware) </a:t>
            </a:r>
            <a:r>
              <a:rPr lang="nl-NL" sz="1800" dirty="0">
                <a:cs typeface="Arial" charset="0"/>
              </a:rPr>
              <a:t>→ </a:t>
            </a:r>
            <a:r>
              <a:rPr lang="nl-NL" sz="1800" dirty="0"/>
              <a:t>high </a:t>
            </a:r>
            <a:r>
              <a:rPr lang="nl-NL" sz="1800" dirty="0" err="1"/>
              <a:t>quality</a:t>
            </a:r>
            <a:r>
              <a:rPr lang="nl-NL" sz="1800" dirty="0"/>
              <a:t> software </a:t>
            </a:r>
            <a:r>
              <a:rPr lang="nl-NL" sz="1800" dirty="0" err="1"/>
              <a:t>required</a:t>
            </a:r>
            <a:endParaRPr lang="nl-NL" sz="1800" dirty="0"/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nl-NL" sz="1800" dirty="0" err="1"/>
              <a:t>Guarantee</a:t>
            </a:r>
            <a:r>
              <a:rPr lang="nl-NL" sz="1800" dirty="0"/>
              <a:t> </a:t>
            </a:r>
            <a:r>
              <a:rPr lang="nl-NL" sz="1800" dirty="0" err="1"/>
              <a:t>longterm</a:t>
            </a:r>
            <a:r>
              <a:rPr lang="nl-NL" sz="1800" dirty="0"/>
              <a:t> support commitment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nl-NL" sz="1800" dirty="0" err="1"/>
              <a:t>Financing</a:t>
            </a:r>
            <a:r>
              <a:rPr lang="nl-NL" sz="1800" dirty="0"/>
              <a:t> </a:t>
            </a:r>
            <a:r>
              <a:rPr lang="nl-NL" sz="1800" dirty="0" err="1"/>
              <a:t>further</a:t>
            </a:r>
            <a:r>
              <a:rPr lang="nl-NL" sz="1800" dirty="0"/>
              <a:t> </a:t>
            </a:r>
            <a:r>
              <a:rPr lang="nl-NL" sz="1800" dirty="0" err="1"/>
              <a:t>science</a:t>
            </a:r>
            <a:r>
              <a:rPr lang="nl-NL" sz="1800" dirty="0"/>
              <a:t> &amp; software </a:t>
            </a:r>
            <a:r>
              <a:rPr lang="nl-NL" sz="1800" dirty="0" err="1"/>
              <a:t>development</a:t>
            </a:r>
            <a:r>
              <a:rPr lang="nl-NL" sz="1800" dirty="0"/>
              <a:t> </a:t>
            </a:r>
            <a:r>
              <a:rPr lang="nl-NL" sz="1800" dirty="0" err="1"/>
              <a:t>by</a:t>
            </a:r>
            <a:r>
              <a:rPr lang="nl-NL" sz="1800" dirty="0"/>
              <a:t> user community (ad-hoc </a:t>
            </a:r>
            <a:r>
              <a:rPr lang="nl-NL" sz="1800" dirty="0" err="1"/>
              <a:t>alliances</a:t>
            </a:r>
            <a:r>
              <a:rPr lang="nl-NL" sz="1800" dirty="0"/>
              <a:t> </a:t>
            </a:r>
            <a:r>
              <a:rPr lang="nl-NL" sz="1800" dirty="0" err="1"/>
              <a:t>initiated</a:t>
            </a:r>
            <a:r>
              <a:rPr lang="nl-NL" sz="1800" dirty="0"/>
              <a:t> </a:t>
            </a:r>
            <a:r>
              <a:rPr lang="nl-NL" sz="1800" dirty="0" err="1"/>
              <a:t>by</a:t>
            </a:r>
            <a:r>
              <a:rPr lang="nl-NL" sz="1800" dirty="0"/>
              <a:t> </a:t>
            </a:r>
            <a:r>
              <a:rPr lang="nl-NL" sz="1800" dirty="0" err="1"/>
              <a:t>Deltares</a:t>
            </a:r>
            <a:r>
              <a:rPr lang="nl-NL" sz="1800" dirty="0"/>
              <a:t>) &amp; </a:t>
            </a:r>
            <a:r>
              <a:rPr lang="nl-NL" sz="1800" dirty="0" err="1"/>
              <a:t>own</a:t>
            </a:r>
            <a:r>
              <a:rPr lang="nl-NL" sz="1800" dirty="0"/>
              <a:t> R&amp;D</a:t>
            </a:r>
          </a:p>
          <a:p>
            <a:pPr marL="342900" indent="-342900" defTabSz="914400"/>
            <a:endParaRPr lang="en-US" sz="1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238128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111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ChangeArrowheads="1"/>
          </p:cNvSpPr>
          <p:nvPr/>
        </p:nvSpPr>
        <p:spPr bwMode="auto">
          <a:xfrm>
            <a:off x="0" y="1866900"/>
            <a:ext cx="9144000" cy="4991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451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15" y="0"/>
            <a:ext cx="9164515" cy="663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1588" name="Text Box 4"/>
          <p:cNvSpPr txBox="1">
            <a:spLocks noChangeArrowheads="1"/>
          </p:cNvSpPr>
          <p:nvPr/>
        </p:nvSpPr>
        <p:spPr bwMode="auto">
          <a:xfrm>
            <a:off x="622789" y="3732214"/>
            <a:ext cx="8636744" cy="134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14338"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1pPr>
            <a:lvl2pPr marL="388938" indent="-195263" defTabSz="414338"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2pPr>
            <a:lvl3pPr marL="584200" indent="-193675" defTabSz="414338"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3pPr>
            <a:lvl4pPr marL="781050" indent="-193675" defTabSz="414338"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4pPr>
            <a:lvl5pPr marL="976313" indent="-195263" defTabSz="414338"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5pPr>
            <a:lvl6pPr marL="1433513" indent="-195263" defTabSz="414338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6pPr>
            <a:lvl7pPr marL="1890713" indent="-195263" defTabSz="414338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7pPr>
            <a:lvl8pPr marL="2347913" indent="-195263" defTabSz="414338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8pPr>
            <a:lvl9pPr marL="2805113" indent="-195263" defTabSz="414338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0" algn="l"/>
                <a:tab pos="414338" algn="l"/>
                <a:tab pos="828675" algn="l"/>
                <a:tab pos="1244600" algn="l"/>
                <a:tab pos="1658938" algn="l"/>
                <a:tab pos="2073275" algn="l"/>
                <a:tab pos="2487613" algn="l"/>
                <a:tab pos="2903538" algn="l"/>
                <a:tab pos="3317875" algn="l"/>
                <a:tab pos="3732213" algn="l"/>
                <a:tab pos="4146550" algn="l"/>
                <a:tab pos="4562475" algn="l"/>
                <a:tab pos="4976813" algn="l"/>
                <a:tab pos="5391150" algn="l"/>
                <a:tab pos="5805488" algn="l"/>
                <a:tab pos="6221413" algn="l"/>
                <a:tab pos="6635750" algn="l"/>
                <a:tab pos="7050088" algn="l"/>
                <a:tab pos="7464425" algn="l"/>
                <a:tab pos="7880350" algn="l"/>
                <a:tab pos="8294688" algn="l"/>
              </a:tabLst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9pPr>
          </a:lstStyle>
          <a:p>
            <a:pPr>
              <a:lnSpc>
                <a:spcPct val="93000"/>
              </a:lnSpc>
              <a:buSzPct val="100000"/>
            </a:pPr>
            <a:r>
              <a:rPr lang="nl-NL" sz="4400" b="1" dirty="0">
                <a:solidFill>
                  <a:srgbClr val="FFFFFF"/>
                </a:solidFill>
              </a:rPr>
              <a:t>Delft-FEWS</a:t>
            </a:r>
          </a:p>
          <a:p>
            <a:pPr>
              <a:lnSpc>
                <a:spcPct val="93000"/>
              </a:lnSpc>
              <a:buSzPct val="100000"/>
            </a:pPr>
            <a:r>
              <a:rPr lang="nl-NL" sz="4400" b="1" dirty="0">
                <a:solidFill>
                  <a:srgbClr val="FFFFFF"/>
                </a:solidFill>
              </a:rPr>
              <a:t>Open Shell </a:t>
            </a:r>
            <a:r>
              <a:rPr lang="nl-NL" sz="4400" b="1" dirty="0" err="1">
                <a:solidFill>
                  <a:srgbClr val="FFFFFF"/>
                </a:solidFill>
              </a:rPr>
              <a:t>Forecasting</a:t>
            </a:r>
            <a:r>
              <a:rPr lang="nl-NL" sz="4400" b="1" dirty="0">
                <a:solidFill>
                  <a:srgbClr val="FFFFFF"/>
                </a:solidFill>
              </a:rPr>
              <a:t> System</a:t>
            </a:r>
            <a:endParaRPr lang="en-GB" sz="4400" b="1" dirty="0">
              <a:solidFill>
                <a:srgbClr val="FFFFFF"/>
              </a:solidFill>
            </a:endParaRPr>
          </a:p>
        </p:txBody>
      </p:sp>
      <p:pic>
        <p:nvPicPr>
          <p:cNvPr id="451589" name="Picture 5" descr="onderk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8"/>
          <a:stretch>
            <a:fillRect/>
          </a:stretch>
        </p:blipFill>
        <p:spPr bwMode="auto">
          <a:xfrm>
            <a:off x="0" y="5721350"/>
            <a:ext cx="9144000" cy="11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1590" name="Rectangle 6"/>
          <p:cNvSpPr>
            <a:spLocks noChangeArrowheads="1"/>
          </p:cNvSpPr>
          <p:nvPr/>
        </p:nvSpPr>
        <p:spPr bwMode="auto">
          <a:xfrm>
            <a:off x="0" y="0"/>
            <a:ext cx="9144000" cy="346075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1591" name="Rectangle 7"/>
          <p:cNvSpPr>
            <a:spLocks noChangeArrowheads="1"/>
          </p:cNvSpPr>
          <p:nvPr/>
        </p:nvSpPr>
        <p:spPr bwMode="auto">
          <a:xfrm>
            <a:off x="0" y="346075"/>
            <a:ext cx="9144000" cy="344488"/>
          </a:xfrm>
          <a:prstGeom prst="rect">
            <a:avLst/>
          </a:prstGeom>
          <a:solidFill>
            <a:schemeClr val="tx1">
              <a:alpha val="3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1592" name="Rectangle 8"/>
          <p:cNvSpPr>
            <a:spLocks noChangeArrowheads="1"/>
          </p:cNvSpPr>
          <p:nvPr/>
        </p:nvSpPr>
        <p:spPr bwMode="auto">
          <a:xfrm>
            <a:off x="0" y="690564"/>
            <a:ext cx="9173308" cy="3460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 defTabSz="414338"/>
            <a:endParaRPr lang="en-US" sz="1600"/>
          </a:p>
        </p:txBody>
      </p:sp>
      <p:sp>
        <p:nvSpPr>
          <p:cNvPr id="451593" name="Line 9"/>
          <p:cNvSpPr>
            <a:spLocks noChangeShapeType="1"/>
          </p:cNvSpPr>
          <p:nvPr/>
        </p:nvSpPr>
        <p:spPr bwMode="auto">
          <a:xfrm>
            <a:off x="0" y="346075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1594" name="Line 10"/>
          <p:cNvSpPr>
            <a:spLocks noChangeShapeType="1"/>
          </p:cNvSpPr>
          <p:nvPr/>
        </p:nvSpPr>
        <p:spPr bwMode="auto">
          <a:xfrm>
            <a:off x="0" y="69056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1595" name="Line 11"/>
          <p:cNvSpPr>
            <a:spLocks noChangeShapeType="1"/>
          </p:cNvSpPr>
          <p:nvPr/>
        </p:nvSpPr>
        <p:spPr bwMode="auto">
          <a:xfrm>
            <a:off x="0" y="1036638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451596" name="Picture 12" descr="woordme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23" y="6323013"/>
            <a:ext cx="1541585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045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smtClean="0"/>
              <a:t>Delft-FEWS Philosophy</a:t>
            </a:r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5250" indent="0" eaLnBrk="1">
              <a:defRPr/>
            </a:pPr>
            <a:r>
              <a:rPr lang="en-GB" dirty="0" smtClean="0"/>
              <a:t>Generic information platform for data processing for flood and environmental forecasting systems</a:t>
            </a:r>
          </a:p>
          <a:p>
            <a:pPr eaLnBrk="1">
              <a:buFont typeface="Arial" panose="020B0604020202020204" pitchFamily="34" charset="0"/>
              <a:buChar char="•"/>
              <a:defRPr/>
            </a:pPr>
            <a:r>
              <a:rPr lang="en-GB" dirty="0" smtClean="0"/>
              <a:t>Links to all kinds of </a:t>
            </a:r>
            <a:r>
              <a:rPr lang="en-GB" dirty="0" smtClean="0">
                <a:solidFill>
                  <a:srgbClr val="00B050"/>
                </a:solidFill>
              </a:rPr>
              <a:t>meteorological and observed data</a:t>
            </a:r>
            <a:r>
              <a:rPr lang="en-GB" dirty="0" smtClean="0"/>
              <a:t> sources, such as </a:t>
            </a:r>
          </a:p>
          <a:p>
            <a:pPr lvl="1" eaLnBrk="1">
              <a:buFont typeface="Arial" panose="020B0604020202020204" pitchFamily="34" charset="0"/>
              <a:buChar char="•"/>
              <a:defRPr/>
            </a:pPr>
            <a:r>
              <a:rPr lang="en-GB" dirty="0" smtClean="0"/>
              <a:t>ground station monitoring devices, weather radar, </a:t>
            </a:r>
            <a:endParaRPr lang="en-GB" dirty="0"/>
          </a:p>
          <a:p>
            <a:pPr lvl="1" eaLnBrk="1">
              <a:buFont typeface="Arial" panose="020B0604020202020204" pitchFamily="34" charset="0"/>
              <a:buChar char="•"/>
              <a:defRPr/>
            </a:pPr>
            <a:r>
              <a:rPr lang="en-GB" dirty="0" smtClean="0"/>
              <a:t>numerical weather models and </a:t>
            </a:r>
          </a:p>
          <a:p>
            <a:pPr lvl="1" eaLnBrk="1">
              <a:buFont typeface="Arial" panose="020B0604020202020204" pitchFamily="34" charset="0"/>
              <a:buChar char="•"/>
              <a:defRPr/>
            </a:pPr>
            <a:r>
              <a:rPr lang="en-GB" dirty="0" smtClean="0"/>
              <a:t>satellite images</a:t>
            </a:r>
          </a:p>
          <a:p>
            <a:pPr eaLnBrk="1">
              <a:buFont typeface="Arial" panose="020B0604020202020204" pitchFamily="34" charset="0"/>
              <a:buChar char="•"/>
              <a:defRPr/>
            </a:pPr>
            <a:r>
              <a:rPr lang="en-GB" dirty="0"/>
              <a:t>Facilities to process such data in required formats</a:t>
            </a:r>
          </a:p>
          <a:p>
            <a:pPr eaLnBrk="1">
              <a:buFont typeface="Arial" panose="020B0604020202020204" pitchFamily="34" charset="0"/>
              <a:buChar char="•"/>
              <a:defRPr/>
            </a:pPr>
            <a:r>
              <a:rPr lang="en-GB" dirty="0" smtClean="0"/>
              <a:t>Links to a wide range of </a:t>
            </a:r>
            <a:r>
              <a:rPr lang="en-GB" dirty="0" smtClean="0">
                <a:solidFill>
                  <a:srgbClr val="00B050"/>
                </a:solidFill>
              </a:rPr>
              <a:t>hydrological and hydraulic modelling</a:t>
            </a:r>
            <a:r>
              <a:rPr lang="en-GB" dirty="0" smtClean="0"/>
              <a:t> systems</a:t>
            </a:r>
          </a:p>
          <a:p>
            <a:pPr eaLnBrk="1">
              <a:buFont typeface="Arial" panose="020B0604020202020204" pitchFamily="34" charset="0"/>
              <a:buChar char="•"/>
              <a:defRPr/>
            </a:pPr>
            <a:r>
              <a:rPr lang="en-GB" dirty="0" smtClean="0"/>
              <a:t>Easy to connect models and data sources, </a:t>
            </a:r>
            <a:r>
              <a:rPr lang="en-GB" dirty="0" smtClean="0">
                <a:solidFill>
                  <a:srgbClr val="00B050"/>
                </a:solidFill>
              </a:rPr>
              <a:t>irrespective of their producers </a:t>
            </a:r>
            <a:r>
              <a:rPr lang="en-GB" dirty="0" smtClean="0"/>
              <a:t>in order to avoid capital destruction of earlier investments by clients</a:t>
            </a:r>
          </a:p>
          <a:p>
            <a:pPr eaLnBrk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B050"/>
                </a:solidFill>
              </a:rPr>
              <a:t>Resilient</a:t>
            </a:r>
            <a:r>
              <a:rPr lang="en-GB" dirty="0" smtClean="0"/>
              <a:t> system</a:t>
            </a:r>
          </a:p>
          <a:p>
            <a:pPr eaLnBrk="1">
              <a:defRPr/>
            </a:pP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382144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32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33046" y="1673225"/>
            <a:ext cx="6315218" cy="4300538"/>
          </a:xfrm>
        </p:spPr>
        <p:txBody>
          <a:bodyPr/>
          <a:lstStyle/>
          <a:p>
            <a:pPr marL="342900" indent="-342900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Char char="•"/>
            </a:pPr>
            <a:r>
              <a:rPr lang="nl-NL" dirty="0" err="1"/>
              <a:t>Toolbox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development</a:t>
            </a:r>
            <a:r>
              <a:rPr lang="nl-NL" dirty="0"/>
              <a:t> of </a:t>
            </a:r>
            <a:r>
              <a:rPr lang="nl-NL" dirty="0" err="1"/>
              <a:t>forecasting</a:t>
            </a:r>
            <a:r>
              <a:rPr lang="nl-NL" dirty="0"/>
              <a:t> systems</a:t>
            </a:r>
          </a:p>
          <a:p>
            <a:pPr>
              <a:buSzPct val="100000"/>
              <a:buFont typeface="Times New Roman" pitchFamily="18" charset="0"/>
              <a:buChar char="•"/>
            </a:pPr>
            <a:r>
              <a:rPr lang="nl-NL" dirty="0"/>
              <a:t>Rapid </a:t>
            </a:r>
            <a:r>
              <a:rPr lang="nl-NL" dirty="0" err="1"/>
              <a:t>implementation</a:t>
            </a:r>
            <a:r>
              <a:rPr lang="nl-NL" dirty="0"/>
              <a:t>, </a:t>
            </a:r>
            <a:r>
              <a:rPr lang="nl-NL" dirty="0" err="1"/>
              <a:t>scalable</a:t>
            </a:r>
            <a:r>
              <a:rPr lang="nl-NL" dirty="0"/>
              <a:t> &amp; </a:t>
            </a:r>
            <a:r>
              <a:rPr lang="nl-NL" dirty="0" err="1"/>
              <a:t>flexible</a:t>
            </a:r>
            <a:endParaRPr lang="nl-NL" dirty="0"/>
          </a:p>
          <a:p>
            <a:pPr>
              <a:buSzPct val="100000"/>
              <a:buFont typeface="Times New Roman" pitchFamily="18" charset="0"/>
              <a:buChar char="•"/>
            </a:pPr>
            <a:r>
              <a:rPr lang="nl-NL" dirty="0"/>
              <a:t>Automatic / manual &amp; stand </a:t>
            </a:r>
            <a:r>
              <a:rPr lang="nl-NL" dirty="0" err="1"/>
              <a:t>alone</a:t>
            </a:r>
            <a:endParaRPr lang="nl-NL" dirty="0"/>
          </a:p>
          <a:p>
            <a:pPr>
              <a:buSzPct val="100000"/>
              <a:buFont typeface="Times New Roman" pitchFamily="18" charset="0"/>
              <a:buChar char="•"/>
            </a:pPr>
            <a:r>
              <a:rPr lang="nl-NL" dirty="0" err="1" smtClean="0"/>
              <a:t>Fully</a:t>
            </a:r>
            <a:r>
              <a:rPr lang="nl-NL" dirty="0" smtClean="0"/>
              <a:t> </a:t>
            </a:r>
            <a:r>
              <a:rPr lang="nl-NL" dirty="0"/>
              <a:t>‘</a:t>
            </a:r>
            <a:r>
              <a:rPr lang="nl-NL" dirty="0" err="1"/>
              <a:t>configurable</a:t>
            </a:r>
            <a:r>
              <a:rPr lang="nl-NL" dirty="0"/>
              <a:t>’ </a:t>
            </a:r>
            <a:r>
              <a:rPr lang="nl-NL" dirty="0" err="1"/>
              <a:t>by</a:t>
            </a:r>
            <a:r>
              <a:rPr lang="nl-NL" dirty="0"/>
              <a:t> user</a:t>
            </a:r>
          </a:p>
          <a:p>
            <a:pPr marL="342900" indent="-342900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Char char="•"/>
            </a:pPr>
            <a:r>
              <a:rPr lang="nl-NL" dirty="0" smtClean="0"/>
              <a:t>Binding </a:t>
            </a:r>
            <a:r>
              <a:rPr lang="nl-NL" dirty="0" err="1"/>
              <a:t>dataflows</a:t>
            </a:r>
            <a:r>
              <a:rPr lang="nl-NL" dirty="0"/>
              <a:t> + </a:t>
            </a:r>
            <a:r>
              <a:rPr lang="nl-NL" dirty="0" err="1"/>
              <a:t>models</a:t>
            </a:r>
            <a:endParaRPr lang="nl-NL" dirty="0"/>
          </a:p>
          <a:p>
            <a:pPr marL="342900" indent="-342900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Char char="•"/>
            </a:pPr>
            <a:r>
              <a:rPr lang="nl-NL" dirty="0" smtClean="0"/>
              <a:t>Real-Time</a:t>
            </a:r>
            <a:endParaRPr lang="nl-NL" dirty="0"/>
          </a:p>
          <a:p>
            <a:pPr marL="342900" indent="-342900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endParaRPr lang="nl-NL" sz="2400" dirty="0"/>
          </a:p>
        </p:txBody>
      </p:sp>
      <p:pic>
        <p:nvPicPr>
          <p:cNvPr id="631812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83535" y="2852936"/>
            <a:ext cx="4497411" cy="324036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0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696913" y="233363"/>
            <a:ext cx="8196262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9pPr>
          </a:lstStyle>
          <a:p>
            <a:r>
              <a:rPr lang="en-US" kern="0" smtClean="0"/>
              <a:t>Delft-FEWS Philosophy</a:t>
            </a:r>
            <a:endParaRPr lang="en-US" kern="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>
          <a:xfrm>
            <a:off x="633046" y="6615114"/>
            <a:ext cx="3218874" cy="319087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EB319F8-AAB4-447B-8ECA-3C1DB44766DF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4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nl-NL"/>
              <a:t>Delft-FEWS (concept)</a:t>
            </a:r>
            <a:endParaRPr lang="en-US"/>
          </a:p>
        </p:txBody>
      </p:sp>
      <p:sp>
        <p:nvSpPr>
          <p:cNvPr id="755715" name="AutoShape 3"/>
          <p:cNvSpPr>
            <a:spLocks noChangeArrowheads="1"/>
          </p:cNvSpPr>
          <p:nvPr/>
        </p:nvSpPr>
        <p:spPr bwMode="auto">
          <a:xfrm>
            <a:off x="2518997" y="1808164"/>
            <a:ext cx="4104542" cy="3241675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2000" b="1"/>
              <a:t>Delft-FEWS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import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validation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transformation / interpolation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data hierarchy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general adapter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export / report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administration (data, forecasts)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viewing (data, forecasts)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archiving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…</a:t>
            </a:r>
            <a:endParaRPr lang="en-US" b="1"/>
          </a:p>
        </p:txBody>
      </p:sp>
      <p:sp>
        <p:nvSpPr>
          <p:cNvPr id="755716" name="AutoShape 4"/>
          <p:cNvSpPr>
            <a:spLocks noChangeArrowheads="1"/>
          </p:cNvSpPr>
          <p:nvPr/>
        </p:nvSpPr>
        <p:spPr bwMode="auto">
          <a:xfrm>
            <a:off x="108439" y="1758950"/>
            <a:ext cx="2016369" cy="6477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b="1">
                <a:solidFill>
                  <a:schemeClr val="tx1"/>
                </a:solidFill>
              </a:rPr>
              <a:t>data (feeds)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55718" name="AutoShape 6"/>
          <p:cNvSpPr>
            <a:spLocks noChangeArrowheads="1"/>
          </p:cNvSpPr>
          <p:nvPr/>
        </p:nvSpPr>
        <p:spPr bwMode="auto">
          <a:xfrm>
            <a:off x="6948854" y="3105150"/>
            <a:ext cx="2016369" cy="6477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b="1">
                <a:solidFill>
                  <a:schemeClr val="tx1"/>
                </a:solidFill>
              </a:rPr>
              <a:t>models</a:t>
            </a:r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755728" name="Group 16"/>
          <p:cNvGrpSpPr>
            <a:grpSpLocks/>
          </p:cNvGrpSpPr>
          <p:nvPr/>
        </p:nvGrpSpPr>
        <p:grpSpPr bwMode="auto">
          <a:xfrm>
            <a:off x="6644054" y="4581526"/>
            <a:ext cx="2074985" cy="1223963"/>
            <a:chOff x="4534" y="2886"/>
            <a:chExt cx="1416" cy="771"/>
          </a:xfrm>
        </p:grpSpPr>
        <p:sp>
          <p:nvSpPr>
            <p:cNvPr id="755721" name="AutoShape 9"/>
            <p:cNvSpPr>
              <a:spLocks noChangeArrowheads="1"/>
            </p:cNvSpPr>
            <p:nvPr/>
          </p:nvSpPr>
          <p:spPr bwMode="auto">
            <a:xfrm>
              <a:off x="4575" y="3249"/>
              <a:ext cx="1375" cy="408"/>
            </a:xfrm>
            <a:prstGeom prst="roundRect">
              <a:avLst>
                <a:gd name="adj" fmla="val 16667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nl-NL" b="1">
                  <a:solidFill>
                    <a:schemeClr val="tx1"/>
                  </a:solidFill>
                </a:rPr>
                <a:t>export &amp; </a:t>
              </a:r>
            </a:p>
            <a:p>
              <a:pPr algn="ctr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nl-NL" b="1">
                  <a:solidFill>
                    <a:schemeClr val="tx1"/>
                  </a:solidFill>
                </a:rPr>
                <a:t>dessimination</a:t>
              </a:r>
              <a:endParaRPr lang="en-US" b="1">
                <a:solidFill>
                  <a:schemeClr val="tx1"/>
                </a:solidFill>
              </a:endParaRPr>
            </a:p>
          </p:txBody>
        </p:sp>
        <p:cxnSp>
          <p:nvCxnSpPr>
            <p:cNvPr id="755722" name="AutoShape 10"/>
            <p:cNvCxnSpPr>
              <a:cxnSpLocks noChangeShapeType="1"/>
            </p:cNvCxnSpPr>
            <p:nvPr/>
          </p:nvCxnSpPr>
          <p:spPr bwMode="auto">
            <a:xfrm>
              <a:off x="4534" y="2886"/>
              <a:ext cx="726" cy="36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55727" name="Group 15"/>
          <p:cNvGrpSpPr>
            <a:grpSpLocks/>
          </p:cNvGrpSpPr>
          <p:nvPr/>
        </p:nvGrpSpPr>
        <p:grpSpPr bwMode="auto">
          <a:xfrm>
            <a:off x="6519497" y="2570164"/>
            <a:ext cx="1443403" cy="1584325"/>
            <a:chOff x="4449" y="1619"/>
            <a:chExt cx="985" cy="998"/>
          </a:xfrm>
        </p:grpSpPr>
        <p:cxnSp>
          <p:nvCxnSpPr>
            <p:cNvPr id="755719" name="AutoShape 7"/>
            <p:cNvCxnSpPr>
              <a:cxnSpLocks noChangeShapeType="1"/>
            </p:cNvCxnSpPr>
            <p:nvPr/>
          </p:nvCxnSpPr>
          <p:spPr bwMode="auto">
            <a:xfrm>
              <a:off x="4708" y="1706"/>
              <a:ext cx="726" cy="25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5720" name="AutoShape 8"/>
            <p:cNvCxnSpPr>
              <a:cxnSpLocks noChangeShapeType="1"/>
            </p:cNvCxnSpPr>
            <p:nvPr/>
          </p:nvCxnSpPr>
          <p:spPr bwMode="auto">
            <a:xfrm rot="5400000">
              <a:off x="4974" y="2127"/>
              <a:ext cx="159" cy="68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5723" name="AutoShape 11"/>
            <p:cNvSpPr>
              <a:spLocks noChangeArrowheads="1"/>
            </p:cNvSpPr>
            <p:nvPr/>
          </p:nvSpPr>
          <p:spPr bwMode="auto">
            <a:xfrm rot="10800000">
              <a:off x="4449" y="1619"/>
              <a:ext cx="246" cy="998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nl-NL" b="1" dirty="0" smtClean="0">
                  <a:solidFill>
                    <a:schemeClr val="tx1"/>
                  </a:solidFill>
                </a:rPr>
                <a:t>PI / </a:t>
              </a:r>
              <a:r>
                <a:rPr lang="nl-NL" b="1" dirty="0" err="1" smtClean="0">
                  <a:solidFill>
                    <a:schemeClr val="tx1"/>
                  </a:solidFill>
                </a:rPr>
                <a:t>NetCDF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5726" name="Group 14"/>
          <p:cNvGrpSpPr>
            <a:grpSpLocks/>
          </p:cNvGrpSpPr>
          <p:nvPr/>
        </p:nvGrpSpPr>
        <p:grpSpPr bwMode="auto">
          <a:xfrm>
            <a:off x="1116624" y="2406650"/>
            <a:ext cx="1510812" cy="1722438"/>
            <a:chOff x="762" y="1516"/>
            <a:chExt cx="1031" cy="1085"/>
          </a:xfrm>
        </p:grpSpPr>
        <p:cxnSp>
          <p:nvCxnSpPr>
            <p:cNvPr id="755717" name="AutoShape 5"/>
            <p:cNvCxnSpPr>
              <a:cxnSpLocks noChangeShapeType="1"/>
              <a:stCxn id="755716" idx="2"/>
              <a:endCxn id="755724" idx="0"/>
            </p:cNvCxnSpPr>
            <p:nvPr/>
          </p:nvCxnSpPr>
          <p:spPr bwMode="auto">
            <a:xfrm rot="16200000" flipH="1">
              <a:off x="859" y="1419"/>
              <a:ext cx="594" cy="787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5724" name="AutoShape 12"/>
            <p:cNvSpPr>
              <a:spLocks noChangeArrowheads="1"/>
            </p:cNvSpPr>
            <p:nvPr/>
          </p:nvSpPr>
          <p:spPr bwMode="auto">
            <a:xfrm rot="16200000">
              <a:off x="1178" y="1986"/>
              <a:ext cx="985" cy="245"/>
            </a:xfrm>
            <a:prstGeom prst="roundRect">
              <a:avLst>
                <a:gd name="adj" fmla="val 16667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nl-NL" b="1">
                  <a:solidFill>
                    <a:schemeClr val="tx1"/>
                  </a:solidFill>
                </a:rPr>
                <a:t>import</a:t>
              </a:r>
              <a:endParaRPr 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755729" name="Oval 17"/>
          <p:cNvSpPr>
            <a:spLocks noChangeArrowheads="1"/>
          </p:cNvSpPr>
          <p:nvPr/>
        </p:nvSpPr>
        <p:spPr bwMode="auto">
          <a:xfrm>
            <a:off x="1979735" y="2420938"/>
            <a:ext cx="930519" cy="1871662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755732" name="Picture 20" descr="Midlands_MapDispl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" y="3762376"/>
            <a:ext cx="1850781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5731" name="Picture 19" descr="validation_limi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39" y="4827588"/>
            <a:ext cx="2104292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5733" name="Picture 21" descr="Correlation_displ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16" y="5073651"/>
            <a:ext cx="1455127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5734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343" y="5100639"/>
            <a:ext cx="2910254" cy="14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5730" name="Picture 18" descr="web_disp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215" y="5100639"/>
            <a:ext cx="1916723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382144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242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55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55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5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5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5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5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5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5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5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5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5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55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5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716" grpId="0" animBg="1"/>
      <p:bldP spid="755718" grpId="0" animBg="1"/>
      <p:bldP spid="7557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nl-NL" dirty="0" err="1"/>
              <a:t>Deltares</a:t>
            </a:r>
            <a:r>
              <a:rPr lang="nl-NL" dirty="0"/>
              <a:t> &amp; (</a:t>
            </a:r>
            <a:r>
              <a:rPr lang="nl-NL" dirty="0" err="1"/>
              <a:t>flood</a:t>
            </a:r>
            <a:r>
              <a:rPr lang="nl-NL" dirty="0"/>
              <a:t>) </a:t>
            </a:r>
            <a:r>
              <a:rPr lang="nl-NL" dirty="0" err="1"/>
              <a:t>forecasting</a:t>
            </a:r>
            <a:endParaRPr lang="en-US" dirty="0"/>
          </a:p>
        </p:txBody>
      </p:sp>
      <p:sp>
        <p:nvSpPr>
          <p:cNvPr id="619523" name="AutoShape 3"/>
          <p:cNvSpPr>
            <a:spLocks noChangeAspect="1" noChangeArrowheads="1" noTextEdit="1"/>
          </p:cNvSpPr>
          <p:nvPr/>
        </p:nvSpPr>
        <p:spPr bwMode="auto">
          <a:xfrm>
            <a:off x="143608" y="3429000"/>
            <a:ext cx="9000392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24" name="Rectangle 4"/>
          <p:cNvSpPr>
            <a:spLocks noChangeArrowheads="1"/>
          </p:cNvSpPr>
          <p:nvPr/>
        </p:nvSpPr>
        <p:spPr bwMode="auto">
          <a:xfrm>
            <a:off x="112835" y="3429000"/>
            <a:ext cx="9031165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25" name="Rectangle 5"/>
          <p:cNvSpPr>
            <a:spLocks noChangeArrowheads="1"/>
          </p:cNvSpPr>
          <p:nvPr/>
        </p:nvSpPr>
        <p:spPr bwMode="auto">
          <a:xfrm>
            <a:off x="1012581" y="3106739"/>
            <a:ext cx="1440473" cy="720725"/>
          </a:xfrm>
          <a:prstGeom prst="rect">
            <a:avLst/>
          </a:prstGeom>
          <a:solidFill>
            <a:srgbClr val="00FF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19526" name="Rectangle 6"/>
          <p:cNvSpPr>
            <a:spLocks noChangeArrowheads="1"/>
          </p:cNvSpPr>
          <p:nvPr/>
        </p:nvSpPr>
        <p:spPr bwMode="auto">
          <a:xfrm>
            <a:off x="2933700" y="4171950"/>
            <a:ext cx="1440474" cy="719138"/>
          </a:xfrm>
          <a:prstGeom prst="rect">
            <a:avLst/>
          </a:prstGeom>
          <a:solidFill>
            <a:srgbClr val="3366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19527" name="Rectangle 7"/>
          <p:cNvSpPr>
            <a:spLocks noChangeArrowheads="1"/>
          </p:cNvSpPr>
          <p:nvPr/>
        </p:nvSpPr>
        <p:spPr bwMode="auto">
          <a:xfrm>
            <a:off x="4838700" y="3106739"/>
            <a:ext cx="1440474" cy="720725"/>
          </a:xfrm>
          <a:prstGeom prst="rect">
            <a:avLst/>
          </a:prstGeom>
          <a:solidFill>
            <a:srgbClr val="FFCC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19528" name="Rectangle 8"/>
          <p:cNvSpPr>
            <a:spLocks noChangeArrowheads="1"/>
          </p:cNvSpPr>
          <p:nvPr/>
        </p:nvSpPr>
        <p:spPr bwMode="auto">
          <a:xfrm>
            <a:off x="6758354" y="3106739"/>
            <a:ext cx="1440474" cy="720725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19529" name="Rectangle 9"/>
          <p:cNvSpPr>
            <a:spLocks noChangeArrowheads="1"/>
          </p:cNvSpPr>
          <p:nvPr/>
        </p:nvSpPr>
        <p:spPr bwMode="auto">
          <a:xfrm>
            <a:off x="1294850" y="3362326"/>
            <a:ext cx="9345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eaLnBrk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Detection</a:t>
            </a:r>
            <a:endParaRPr lang="en-US" sz="16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9530" name="Rectangle 10"/>
          <p:cNvSpPr>
            <a:spLocks noChangeArrowheads="1"/>
          </p:cNvSpPr>
          <p:nvPr/>
        </p:nvSpPr>
        <p:spPr bwMode="auto">
          <a:xfrm>
            <a:off x="5188285" y="3362326"/>
            <a:ext cx="8131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eaLnBrk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Warning</a:t>
            </a:r>
            <a:endParaRPr lang="en-US" sz="16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9531" name="Rectangle 11"/>
          <p:cNvSpPr>
            <a:spLocks noChangeArrowheads="1"/>
          </p:cNvSpPr>
          <p:nvPr/>
        </p:nvSpPr>
        <p:spPr bwMode="auto">
          <a:xfrm>
            <a:off x="7019715" y="3362326"/>
            <a:ext cx="9778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eaLnBrk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Response</a:t>
            </a:r>
            <a:endParaRPr lang="en-US" sz="16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9532" name="Rectangle 12"/>
          <p:cNvSpPr>
            <a:spLocks noChangeArrowheads="1"/>
          </p:cNvSpPr>
          <p:nvPr/>
        </p:nvSpPr>
        <p:spPr bwMode="auto">
          <a:xfrm>
            <a:off x="3102156" y="4427539"/>
            <a:ext cx="11621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eaLnBrk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Forecasting</a:t>
            </a:r>
            <a:endParaRPr lang="en-US" sz="16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9533" name="Freeform 13"/>
          <p:cNvSpPr>
            <a:spLocks/>
          </p:cNvSpPr>
          <p:nvPr/>
        </p:nvSpPr>
        <p:spPr bwMode="auto">
          <a:xfrm>
            <a:off x="2453054" y="3406776"/>
            <a:ext cx="2385646" cy="104775"/>
          </a:xfrm>
          <a:custGeom>
            <a:avLst/>
            <a:gdLst>
              <a:gd name="T0" fmla="*/ 1503 w 1503"/>
              <a:gd name="T1" fmla="*/ 38 h 66"/>
              <a:gd name="T2" fmla="*/ 1389 w 1503"/>
              <a:gd name="T3" fmla="*/ 0 h 66"/>
              <a:gd name="T4" fmla="*/ 1408 w 1503"/>
              <a:gd name="T5" fmla="*/ 38 h 66"/>
              <a:gd name="T6" fmla="*/ 0 w 1503"/>
              <a:gd name="T7" fmla="*/ 38 h 66"/>
              <a:gd name="T8" fmla="*/ 1408 w 1503"/>
              <a:gd name="T9" fmla="*/ 38 h 66"/>
              <a:gd name="T10" fmla="*/ 1389 w 1503"/>
              <a:gd name="T11" fmla="*/ 66 h 66"/>
              <a:gd name="T12" fmla="*/ 1503 w 1503"/>
              <a:gd name="T13" fmla="*/ 3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3" h="66">
                <a:moveTo>
                  <a:pt x="1503" y="38"/>
                </a:moveTo>
                <a:lnTo>
                  <a:pt x="1389" y="0"/>
                </a:lnTo>
                <a:lnTo>
                  <a:pt x="1408" y="38"/>
                </a:lnTo>
                <a:lnTo>
                  <a:pt x="0" y="38"/>
                </a:lnTo>
                <a:lnTo>
                  <a:pt x="1408" y="38"/>
                </a:lnTo>
                <a:lnTo>
                  <a:pt x="1389" y="66"/>
                </a:lnTo>
                <a:lnTo>
                  <a:pt x="1503" y="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34" name="Freeform 14"/>
          <p:cNvSpPr>
            <a:spLocks/>
          </p:cNvSpPr>
          <p:nvPr/>
        </p:nvSpPr>
        <p:spPr bwMode="auto">
          <a:xfrm>
            <a:off x="2453054" y="3406776"/>
            <a:ext cx="2385646" cy="104775"/>
          </a:xfrm>
          <a:custGeom>
            <a:avLst/>
            <a:gdLst>
              <a:gd name="T0" fmla="*/ 1503 w 1503"/>
              <a:gd name="T1" fmla="*/ 38 h 66"/>
              <a:gd name="T2" fmla="*/ 1389 w 1503"/>
              <a:gd name="T3" fmla="*/ 0 h 66"/>
              <a:gd name="T4" fmla="*/ 1408 w 1503"/>
              <a:gd name="T5" fmla="*/ 38 h 66"/>
              <a:gd name="T6" fmla="*/ 0 w 1503"/>
              <a:gd name="T7" fmla="*/ 38 h 66"/>
              <a:gd name="T8" fmla="*/ 1408 w 1503"/>
              <a:gd name="T9" fmla="*/ 38 h 66"/>
              <a:gd name="T10" fmla="*/ 1389 w 1503"/>
              <a:gd name="T11" fmla="*/ 66 h 66"/>
              <a:gd name="T12" fmla="*/ 1503 w 1503"/>
              <a:gd name="T13" fmla="*/ 38 h 66"/>
              <a:gd name="T14" fmla="*/ 1503 w 1503"/>
              <a:gd name="T15" fmla="*/ 3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03" h="66">
                <a:moveTo>
                  <a:pt x="1503" y="38"/>
                </a:moveTo>
                <a:lnTo>
                  <a:pt x="1389" y="0"/>
                </a:lnTo>
                <a:lnTo>
                  <a:pt x="1408" y="38"/>
                </a:lnTo>
                <a:lnTo>
                  <a:pt x="0" y="38"/>
                </a:lnTo>
                <a:lnTo>
                  <a:pt x="1408" y="38"/>
                </a:lnTo>
                <a:lnTo>
                  <a:pt x="1389" y="66"/>
                </a:lnTo>
                <a:lnTo>
                  <a:pt x="1503" y="38"/>
                </a:lnTo>
                <a:lnTo>
                  <a:pt x="1503" y="3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35" name="Freeform 15"/>
          <p:cNvSpPr>
            <a:spLocks/>
          </p:cNvSpPr>
          <p:nvPr/>
        </p:nvSpPr>
        <p:spPr bwMode="auto">
          <a:xfrm>
            <a:off x="6279174" y="3406776"/>
            <a:ext cx="479180" cy="104775"/>
          </a:xfrm>
          <a:custGeom>
            <a:avLst/>
            <a:gdLst>
              <a:gd name="T0" fmla="*/ 302 w 302"/>
              <a:gd name="T1" fmla="*/ 38 h 66"/>
              <a:gd name="T2" fmla="*/ 189 w 302"/>
              <a:gd name="T3" fmla="*/ 0 h 66"/>
              <a:gd name="T4" fmla="*/ 208 w 302"/>
              <a:gd name="T5" fmla="*/ 38 h 66"/>
              <a:gd name="T6" fmla="*/ 0 w 302"/>
              <a:gd name="T7" fmla="*/ 38 h 66"/>
              <a:gd name="T8" fmla="*/ 208 w 302"/>
              <a:gd name="T9" fmla="*/ 38 h 66"/>
              <a:gd name="T10" fmla="*/ 189 w 302"/>
              <a:gd name="T11" fmla="*/ 66 h 66"/>
              <a:gd name="T12" fmla="*/ 302 w 302"/>
              <a:gd name="T13" fmla="*/ 3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2" h="66">
                <a:moveTo>
                  <a:pt x="302" y="38"/>
                </a:moveTo>
                <a:lnTo>
                  <a:pt x="189" y="0"/>
                </a:lnTo>
                <a:lnTo>
                  <a:pt x="208" y="38"/>
                </a:lnTo>
                <a:lnTo>
                  <a:pt x="0" y="38"/>
                </a:lnTo>
                <a:lnTo>
                  <a:pt x="208" y="38"/>
                </a:lnTo>
                <a:lnTo>
                  <a:pt x="189" y="66"/>
                </a:lnTo>
                <a:lnTo>
                  <a:pt x="302" y="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36" name="Freeform 16"/>
          <p:cNvSpPr>
            <a:spLocks/>
          </p:cNvSpPr>
          <p:nvPr/>
        </p:nvSpPr>
        <p:spPr bwMode="auto">
          <a:xfrm>
            <a:off x="6279174" y="3406776"/>
            <a:ext cx="479180" cy="104775"/>
          </a:xfrm>
          <a:custGeom>
            <a:avLst/>
            <a:gdLst>
              <a:gd name="T0" fmla="*/ 302 w 302"/>
              <a:gd name="T1" fmla="*/ 38 h 66"/>
              <a:gd name="T2" fmla="*/ 189 w 302"/>
              <a:gd name="T3" fmla="*/ 0 h 66"/>
              <a:gd name="T4" fmla="*/ 208 w 302"/>
              <a:gd name="T5" fmla="*/ 38 h 66"/>
              <a:gd name="T6" fmla="*/ 0 w 302"/>
              <a:gd name="T7" fmla="*/ 38 h 66"/>
              <a:gd name="T8" fmla="*/ 208 w 302"/>
              <a:gd name="T9" fmla="*/ 38 h 66"/>
              <a:gd name="T10" fmla="*/ 189 w 302"/>
              <a:gd name="T11" fmla="*/ 66 h 66"/>
              <a:gd name="T12" fmla="*/ 302 w 302"/>
              <a:gd name="T13" fmla="*/ 38 h 66"/>
              <a:gd name="T14" fmla="*/ 302 w 302"/>
              <a:gd name="T15" fmla="*/ 3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2" h="66">
                <a:moveTo>
                  <a:pt x="302" y="38"/>
                </a:moveTo>
                <a:lnTo>
                  <a:pt x="189" y="0"/>
                </a:lnTo>
                <a:lnTo>
                  <a:pt x="208" y="38"/>
                </a:lnTo>
                <a:lnTo>
                  <a:pt x="0" y="38"/>
                </a:lnTo>
                <a:lnTo>
                  <a:pt x="208" y="38"/>
                </a:lnTo>
                <a:lnTo>
                  <a:pt x="189" y="66"/>
                </a:lnTo>
                <a:lnTo>
                  <a:pt x="302" y="38"/>
                </a:lnTo>
                <a:lnTo>
                  <a:pt x="302" y="3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37" name="Line 17"/>
          <p:cNvSpPr>
            <a:spLocks noChangeShapeType="1"/>
          </p:cNvSpPr>
          <p:nvPr/>
        </p:nvSpPr>
        <p:spPr bwMode="auto">
          <a:xfrm>
            <a:off x="1733551" y="3827463"/>
            <a:ext cx="1465" cy="704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38" name="Freeform 18"/>
          <p:cNvSpPr>
            <a:spLocks/>
          </p:cNvSpPr>
          <p:nvPr/>
        </p:nvSpPr>
        <p:spPr bwMode="auto">
          <a:xfrm>
            <a:off x="1733550" y="4486276"/>
            <a:ext cx="1200150" cy="104775"/>
          </a:xfrm>
          <a:custGeom>
            <a:avLst/>
            <a:gdLst>
              <a:gd name="T0" fmla="*/ 756 w 756"/>
              <a:gd name="T1" fmla="*/ 29 h 66"/>
              <a:gd name="T2" fmla="*/ 642 w 756"/>
              <a:gd name="T3" fmla="*/ 0 h 66"/>
              <a:gd name="T4" fmla="*/ 661 w 756"/>
              <a:gd name="T5" fmla="*/ 29 h 66"/>
              <a:gd name="T6" fmla="*/ 0 w 756"/>
              <a:gd name="T7" fmla="*/ 29 h 66"/>
              <a:gd name="T8" fmla="*/ 661 w 756"/>
              <a:gd name="T9" fmla="*/ 29 h 66"/>
              <a:gd name="T10" fmla="*/ 642 w 756"/>
              <a:gd name="T11" fmla="*/ 66 h 66"/>
              <a:gd name="T12" fmla="*/ 756 w 756"/>
              <a:gd name="T13" fmla="*/ 29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6" h="66">
                <a:moveTo>
                  <a:pt x="756" y="29"/>
                </a:moveTo>
                <a:lnTo>
                  <a:pt x="642" y="0"/>
                </a:lnTo>
                <a:lnTo>
                  <a:pt x="661" y="29"/>
                </a:lnTo>
                <a:lnTo>
                  <a:pt x="0" y="29"/>
                </a:lnTo>
                <a:lnTo>
                  <a:pt x="661" y="29"/>
                </a:lnTo>
                <a:lnTo>
                  <a:pt x="642" y="66"/>
                </a:lnTo>
                <a:lnTo>
                  <a:pt x="756" y="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39" name="Freeform 19"/>
          <p:cNvSpPr>
            <a:spLocks/>
          </p:cNvSpPr>
          <p:nvPr/>
        </p:nvSpPr>
        <p:spPr bwMode="auto">
          <a:xfrm>
            <a:off x="1733550" y="4486276"/>
            <a:ext cx="1200150" cy="104775"/>
          </a:xfrm>
          <a:custGeom>
            <a:avLst/>
            <a:gdLst>
              <a:gd name="T0" fmla="*/ 756 w 756"/>
              <a:gd name="T1" fmla="*/ 29 h 66"/>
              <a:gd name="T2" fmla="*/ 642 w 756"/>
              <a:gd name="T3" fmla="*/ 0 h 66"/>
              <a:gd name="T4" fmla="*/ 661 w 756"/>
              <a:gd name="T5" fmla="*/ 29 h 66"/>
              <a:gd name="T6" fmla="*/ 0 w 756"/>
              <a:gd name="T7" fmla="*/ 29 h 66"/>
              <a:gd name="T8" fmla="*/ 661 w 756"/>
              <a:gd name="T9" fmla="*/ 29 h 66"/>
              <a:gd name="T10" fmla="*/ 642 w 756"/>
              <a:gd name="T11" fmla="*/ 66 h 66"/>
              <a:gd name="T12" fmla="*/ 756 w 756"/>
              <a:gd name="T13" fmla="*/ 29 h 66"/>
              <a:gd name="T14" fmla="*/ 756 w 756"/>
              <a:gd name="T15" fmla="*/ 29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56" h="66">
                <a:moveTo>
                  <a:pt x="756" y="29"/>
                </a:moveTo>
                <a:lnTo>
                  <a:pt x="642" y="0"/>
                </a:lnTo>
                <a:lnTo>
                  <a:pt x="661" y="29"/>
                </a:lnTo>
                <a:lnTo>
                  <a:pt x="0" y="29"/>
                </a:lnTo>
                <a:lnTo>
                  <a:pt x="661" y="29"/>
                </a:lnTo>
                <a:lnTo>
                  <a:pt x="642" y="66"/>
                </a:lnTo>
                <a:lnTo>
                  <a:pt x="756" y="29"/>
                </a:lnTo>
                <a:lnTo>
                  <a:pt x="756" y="2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40" name="Line 20"/>
          <p:cNvSpPr>
            <a:spLocks noChangeShapeType="1"/>
          </p:cNvSpPr>
          <p:nvPr/>
        </p:nvSpPr>
        <p:spPr bwMode="auto">
          <a:xfrm>
            <a:off x="4374173" y="4532314"/>
            <a:ext cx="1184031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41" name="Freeform 21"/>
          <p:cNvSpPr>
            <a:spLocks/>
          </p:cNvSpPr>
          <p:nvPr/>
        </p:nvSpPr>
        <p:spPr bwMode="auto">
          <a:xfrm>
            <a:off x="5512777" y="3827463"/>
            <a:ext cx="105508" cy="704850"/>
          </a:xfrm>
          <a:custGeom>
            <a:avLst/>
            <a:gdLst>
              <a:gd name="T0" fmla="*/ 28 w 66"/>
              <a:gd name="T1" fmla="*/ 0 h 444"/>
              <a:gd name="T2" fmla="*/ 66 w 66"/>
              <a:gd name="T3" fmla="*/ 113 h 444"/>
              <a:gd name="T4" fmla="*/ 28 w 66"/>
              <a:gd name="T5" fmla="*/ 94 h 444"/>
              <a:gd name="T6" fmla="*/ 28 w 66"/>
              <a:gd name="T7" fmla="*/ 444 h 444"/>
              <a:gd name="T8" fmla="*/ 28 w 66"/>
              <a:gd name="T9" fmla="*/ 94 h 444"/>
              <a:gd name="T10" fmla="*/ 0 w 66"/>
              <a:gd name="T11" fmla="*/ 113 h 444"/>
              <a:gd name="T12" fmla="*/ 28 w 66"/>
              <a:gd name="T13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444">
                <a:moveTo>
                  <a:pt x="28" y="0"/>
                </a:moveTo>
                <a:lnTo>
                  <a:pt x="66" y="113"/>
                </a:lnTo>
                <a:lnTo>
                  <a:pt x="28" y="94"/>
                </a:lnTo>
                <a:lnTo>
                  <a:pt x="28" y="444"/>
                </a:lnTo>
                <a:lnTo>
                  <a:pt x="28" y="94"/>
                </a:lnTo>
                <a:lnTo>
                  <a:pt x="0" y="113"/>
                </a:lnTo>
                <a:lnTo>
                  <a:pt x="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42" name="Freeform 22"/>
          <p:cNvSpPr>
            <a:spLocks/>
          </p:cNvSpPr>
          <p:nvPr/>
        </p:nvSpPr>
        <p:spPr bwMode="auto">
          <a:xfrm>
            <a:off x="5512777" y="3827463"/>
            <a:ext cx="105508" cy="704850"/>
          </a:xfrm>
          <a:custGeom>
            <a:avLst/>
            <a:gdLst>
              <a:gd name="T0" fmla="*/ 28 w 66"/>
              <a:gd name="T1" fmla="*/ 0 h 444"/>
              <a:gd name="T2" fmla="*/ 66 w 66"/>
              <a:gd name="T3" fmla="*/ 113 h 444"/>
              <a:gd name="T4" fmla="*/ 28 w 66"/>
              <a:gd name="T5" fmla="*/ 94 h 444"/>
              <a:gd name="T6" fmla="*/ 28 w 66"/>
              <a:gd name="T7" fmla="*/ 444 h 444"/>
              <a:gd name="T8" fmla="*/ 28 w 66"/>
              <a:gd name="T9" fmla="*/ 94 h 444"/>
              <a:gd name="T10" fmla="*/ 0 w 66"/>
              <a:gd name="T11" fmla="*/ 113 h 444"/>
              <a:gd name="T12" fmla="*/ 28 w 66"/>
              <a:gd name="T13" fmla="*/ 0 h 444"/>
              <a:gd name="T14" fmla="*/ 28 w 66"/>
              <a:gd name="T15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" h="444">
                <a:moveTo>
                  <a:pt x="28" y="0"/>
                </a:moveTo>
                <a:lnTo>
                  <a:pt x="66" y="113"/>
                </a:lnTo>
                <a:lnTo>
                  <a:pt x="28" y="94"/>
                </a:lnTo>
                <a:lnTo>
                  <a:pt x="28" y="444"/>
                </a:lnTo>
                <a:lnTo>
                  <a:pt x="28" y="94"/>
                </a:lnTo>
                <a:lnTo>
                  <a:pt x="0" y="113"/>
                </a:lnTo>
                <a:lnTo>
                  <a:pt x="28" y="0"/>
                </a:lnTo>
                <a:lnTo>
                  <a:pt x="2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43" name="Rectangle 23"/>
          <p:cNvSpPr>
            <a:spLocks noChangeArrowheads="1"/>
          </p:cNvSpPr>
          <p:nvPr/>
        </p:nvSpPr>
        <p:spPr bwMode="auto">
          <a:xfrm>
            <a:off x="2916116" y="5346700"/>
            <a:ext cx="1440474" cy="719138"/>
          </a:xfrm>
          <a:prstGeom prst="rect">
            <a:avLst/>
          </a:prstGeom>
          <a:solidFill>
            <a:srgbClr val="FFFF66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19544" name="Rectangle 24"/>
          <p:cNvSpPr>
            <a:spLocks noChangeArrowheads="1"/>
          </p:cNvSpPr>
          <p:nvPr/>
        </p:nvSpPr>
        <p:spPr bwMode="auto">
          <a:xfrm>
            <a:off x="3106973" y="5605464"/>
            <a:ext cx="10499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eaLnBrk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Simulation</a:t>
            </a:r>
            <a:endParaRPr lang="en-US" sz="16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9545" name="Line 25"/>
          <p:cNvSpPr>
            <a:spLocks noChangeShapeType="1"/>
          </p:cNvSpPr>
          <p:nvPr/>
        </p:nvSpPr>
        <p:spPr bwMode="auto">
          <a:xfrm>
            <a:off x="3420208" y="4913313"/>
            <a:ext cx="0" cy="431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46" name="Line 26"/>
          <p:cNvSpPr>
            <a:spLocks noChangeShapeType="1"/>
          </p:cNvSpPr>
          <p:nvPr/>
        </p:nvSpPr>
        <p:spPr bwMode="auto">
          <a:xfrm flipV="1">
            <a:off x="3708889" y="4913313"/>
            <a:ext cx="0" cy="431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9547" name="Oval 27"/>
          <p:cNvSpPr>
            <a:spLocks noChangeArrowheads="1"/>
          </p:cNvSpPr>
          <p:nvPr/>
        </p:nvSpPr>
        <p:spPr bwMode="auto">
          <a:xfrm>
            <a:off x="2268416" y="3833813"/>
            <a:ext cx="2735874" cy="2636837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19548" name="Text Box 28"/>
          <p:cNvSpPr txBox="1">
            <a:spLocks noChangeArrowheads="1"/>
          </p:cNvSpPr>
          <p:nvPr/>
        </p:nvSpPr>
        <p:spPr bwMode="auto">
          <a:xfrm>
            <a:off x="5725258" y="5202238"/>
            <a:ext cx="179949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1pPr>
            <a:lvl2pPr marL="457200"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2pPr>
            <a:lvl3pPr marL="914400"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3pPr>
            <a:lvl4pPr marL="1371600"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4pPr>
            <a:lvl5pPr marL="1828800"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5pPr>
            <a:lvl6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6pPr>
            <a:lvl7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7pPr>
            <a:lvl8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8pPr>
            <a:lvl9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defTabSz="914400" eaLnBrk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nl-NL" sz="2400" b="1" i="1">
                <a:solidFill>
                  <a:schemeClr val="tx1"/>
                </a:solidFill>
              </a:rPr>
              <a:t>Deltares</a:t>
            </a:r>
            <a:endParaRPr lang="en-US" sz="2400" b="1" i="1">
              <a:solidFill>
                <a:schemeClr val="tx1"/>
              </a:solidFill>
            </a:endParaRPr>
          </a:p>
        </p:txBody>
      </p:sp>
      <p:sp>
        <p:nvSpPr>
          <p:cNvPr id="619549" name="Line 29"/>
          <p:cNvSpPr>
            <a:spLocks noChangeShapeType="1"/>
          </p:cNvSpPr>
          <p:nvPr/>
        </p:nvSpPr>
        <p:spPr bwMode="auto">
          <a:xfrm flipH="1" flipV="1">
            <a:off x="5077559" y="5202238"/>
            <a:ext cx="718038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619550" name="2004_11 Taiwan_NockTenRadar.avi">
            <a:hlinkClick r:id="" action="ppaction://media"/>
          </p:cNvPr>
          <p:cNvPicPr>
            <a:picLocks noGrp="1" noRot="1" noChangeAspect="1" noChangeArrowheads="1"/>
          </p:cNvPicPr>
          <p:nvPr>
            <p:ph idx="4294967295"/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1" y="4249739"/>
            <a:ext cx="4176346" cy="2320925"/>
          </a:xfrm>
        </p:spPr>
      </p:pic>
      <p:sp>
        <p:nvSpPr>
          <p:cNvPr id="619551" name="Rectangle 31"/>
          <p:cNvSpPr>
            <a:spLocks noGrp="1" noChangeArrowheads="1"/>
          </p:cNvSpPr>
          <p:nvPr>
            <p:ph type="body" idx="1"/>
          </p:nvPr>
        </p:nvSpPr>
        <p:spPr>
          <a:xfrm>
            <a:off x="697523" y="1081089"/>
            <a:ext cx="7873512" cy="4657725"/>
          </a:xfrm>
        </p:spPr>
        <p:txBody>
          <a:bodyPr/>
          <a:lstStyle/>
          <a:p>
            <a:pPr marL="342900" indent="-342900" defTabSz="914400">
              <a:buFontTx/>
              <a:buChar char="."/>
            </a:pPr>
            <a:r>
              <a:rPr lang="nl-NL" sz="1600"/>
              <a:t>Floods, droughts &amp; operational management</a:t>
            </a:r>
          </a:p>
          <a:p>
            <a:pPr marL="342900" indent="-342900" defTabSz="914400">
              <a:buFontTx/>
              <a:buChar char="."/>
            </a:pPr>
            <a:r>
              <a:rPr lang="nl-NL" sz="1600"/>
              <a:t>Water quality (incl. spills) and ecology (e.g. algae blooms)</a:t>
            </a:r>
          </a:p>
          <a:p>
            <a:pPr marL="342900" indent="-342900" defTabSz="914400">
              <a:buFontTx/>
              <a:buChar char="."/>
            </a:pPr>
            <a:r>
              <a:rPr lang="nl-NL" sz="1600"/>
              <a:t>Peat fire</a:t>
            </a:r>
          </a:p>
          <a:p>
            <a:pPr marL="342900" indent="-342900" defTabSz="914400">
              <a:buFontTx/>
              <a:buChar char="."/>
            </a:pPr>
            <a:r>
              <a:rPr lang="nl-NL" sz="1600"/>
              <a:t>Levee strength</a:t>
            </a:r>
          </a:p>
          <a:p>
            <a:pPr marL="342900" indent="-342900" defTabSz="914400">
              <a:buFontTx/>
              <a:buChar char="."/>
            </a:pPr>
            <a:r>
              <a:rPr lang="nl-NL" sz="1600"/>
              <a:t>Groundwater modelling</a:t>
            </a:r>
          </a:p>
          <a:p>
            <a:pPr marL="342900" indent="-342900" defTabSz="914400">
              <a:buFontTx/>
              <a:buChar char="."/>
            </a:pPr>
            <a:r>
              <a:rPr lang="nl-NL" sz="1600">
                <a:sym typeface="Wingdings" pitchFamily="2" charset="2"/>
              </a:rPr>
              <a:t> </a:t>
            </a:r>
            <a:r>
              <a:rPr lang="nl-NL" sz="1600" b="1">
                <a:sym typeface="Wingdings" pitchFamily="2" charset="2"/>
              </a:rPr>
              <a:t>lead time</a:t>
            </a:r>
            <a:endParaRPr lang="en-US" sz="1600" b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688374" cy="320675"/>
          </a:xfrm>
        </p:spPr>
        <p:txBody>
          <a:bodyPr/>
          <a:lstStyle/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659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1" fill="hold"/>
                                        <p:tgtEl>
                                          <p:spTgt spid="6195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" dur="500"/>
                                        <p:tgtEl>
                                          <p:spTgt spid="619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1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1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19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9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9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9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9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19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9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19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19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19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19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19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6195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6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19550"/>
                </p:tgtEl>
              </p:cMediaNode>
            </p:video>
          </p:childTnLst>
        </p:cTn>
      </p:par>
    </p:tnLst>
    <p:bldLst>
      <p:bldP spid="619526" grpId="0" animBg="1"/>
      <p:bldP spid="619532" grpId="0"/>
      <p:bldP spid="619537" grpId="0" animBg="1"/>
      <p:bldP spid="619538" grpId="0" animBg="1"/>
      <p:bldP spid="619539" grpId="0" animBg="1"/>
      <p:bldP spid="619540" grpId="0" animBg="1"/>
      <p:bldP spid="619541" grpId="0" animBg="1"/>
      <p:bldP spid="619542" grpId="0" animBg="1"/>
      <p:bldP spid="619543" grpId="0" animBg="1"/>
      <p:bldP spid="619544" grpId="0"/>
      <p:bldP spid="619545" grpId="0" animBg="1"/>
      <p:bldP spid="619546" grpId="0" animBg="1"/>
      <p:bldP spid="619547" grpId="0" animBg="1"/>
      <p:bldP spid="619548" grpId="0"/>
      <p:bldP spid="6195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Delft-FEWS Data (import formats)</a:t>
            </a:r>
            <a:endParaRPr lang="en-US"/>
          </a:p>
        </p:txBody>
      </p:sp>
      <p:sp>
        <p:nvSpPr>
          <p:cNvPr id="4741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endParaRPr lang="nl-NL" sz="1200">
              <a:latin typeface="Times New Roman" pitchFamily="18" charset="0"/>
            </a:endParaRP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endParaRPr lang="en-US" sz="1200">
              <a:latin typeface="Times New Roman" pitchFamily="18" charset="0"/>
            </a:endParaRPr>
          </a:p>
        </p:txBody>
      </p:sp>
      <p:sp>
        <p:nvSpPr>
          <p:cNvPr id="47411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735515" y="1127640"/>
            <a:ext cx="1823855" cy="4627470"/>
          </a:xfrm>
        </p:spPr>
        <p:txBody>
          <a:bodyPr/>
          <a:lstStyle/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b="1" dirty="0"/>
              <a:t>Grid formats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 err="1"/>
              <a:t>ArcInfoAscii</a:t>
            </a:r>
            <a:endParaRPr lang="en-US" sz="1200" dirty="0"/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BIL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BUFR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COSMO7_COR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DWD-LM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DWD-LM2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DWD-GME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GHD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GRIB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GRIB2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GRIBBASIC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GRIBCOSMO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 err="1"/>
              <a:t>hdfSoilMoisture</a:t>
            </a:r>
            <a:endParaRPr lang="en-US" sz="1200" dirty="0"/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KNMI-HDF5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Landsat-HDF5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MATROOS </a:t>
            </a:r>
            <a:r>
              <a:rPr lang="en-US" sz="1200" dirty="0" err="1"/>
              <a:t>NetCDF</a:t>
            </a:r>
            <a:endParaRPr lang="en-US" sz="1200" dirty="0"/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 err="1"/>
              <a:t>NetCDF</a:t>
            </a:r>
            <a:endParaRPr lang="en-US" sz="1200" dirty="0"/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/>
              <a:t>Nimrod</a:t>
            </a:r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 err="1"/>
              <a:t>NimrodMultipleDir</a:t>
            </a:r>
            <a:endParaRPr lang="en-US" sz="1200" dirty="0"/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 err="1"/>
              <a:t>SwissRadar</a:t>
            </a:r>
            <a:endParaRPr lang="en-US" sz="1200" dirty="0"/>
          </a:p>
          <a:p>
            <a:pPr marL="0" indent="0"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r>
              <a:rPr lang="en-US" sz="1200" dirty="0" err="1"/>
              <a:t>GrayscaleImage</a:t>
            </a:r>
            <a:endParaRPr lang="en-US" sz="1200" dirty="0"/>
          </a:p>
        </p:txBody>
      </p:sp>
      <p:sp>
        <p:nvSpPr>
          <p:cNvPr id="474117" name="Rectangle 5"/>
          <p:cNvSpPr>
            <a:spLocks noChangeArrowheads="1"/>
          </p:cNvSpPr>
          <p:nvPr/>
        </p:nvSpPr>
        <p:spPr bwMode="auto">
          <a:xfrm>
            <a:off x="1129594" y="1127641"/>
            <a:ext cx="157905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Scalar</a:t>
            </a:r>
          </a:p>
          <a:p>
            <a:r>
              <a:rPr lang="en-US" sz="1200" dirty="0">
                <a:solidFill>
                  <a:srgbClr val="000000"/>
                </a:solidFill>
              </a:rPr>
              <a:t>AHD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ArcWat</a:t>
            </a:r>
            <a:r>
              <a:rPr lang="en-US" sz="1200" dirty="0">
                <a:solidFill>
                  <a:srgbClr val="000000"/>
                </a:solidFill>
              </a:rPr>
              <a:t> DBF</a:t>
            </a:r>
          </a:p>
          <a:p>
            <a:r>
              <a:rPr lang="en-US" sz="1200" dirty="0">
                <a:solidFill>
                  <a:srgbClr val="000000"/>
                </a:solidFill>
              </a:rPr>
              <a:t>BC2000</a:t>
            </a:r>
          </a:p>
          <a:p>
            <a:r>
              <a:rPr lang="en-US" sz="1200" dirty="0">
                <a:solidFill>
                  <a:srgbClr val="000000"/>
                </a:solidFill>
              </a:rPr>
              <a:t>BFG</a:t>
            </a:r>
          </a:p>
          <a:p>
            <a:r>
              <a:rPr lang="en-US" sz="1200" dirty="0">
                <a:solidFill>
                  <a:srgbClr val="000000"/>
                </a:solidFill>
              </a:rPr>
              <a:t>CSV</a:t>
            </a:r>
          </a:p>
          <a:p>
            <a:r>
              <a:rPr lang="en-US" sz="1200" dirty="0">
                <a:solidFill>
                  <a:srgbClr val="000000"/>
                </a:solidFill>
              </a:rPr>
              <a:t>DINO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DiverMon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EA</a:t>
            </a:r>
          </a:p>
          <a:p>
            <a:r>
              <a:rPr lang="en-US" sz="1200" dirty="0">
                <a:solidFill>
                  <a:srgbClr val="000000"/>
                </a:solidFill>
              </a:rPr>
              <a:t>EKSW</a:t>
            </a:r>
          </a:p>
          <a:p>
            <a:r>
              <a:rPr lang="en-US" sz="1200" dirty="0">
                <a:solidFill>
                  <a:srgbClr val="000000"/>
                </a:solidFill>
              </a:rPr>
              <a:t>EKSW2005</a:t>
            </a:r>
          </a:p>
          <a:p>
            <a:r>
              <a:rPr lang="en-US" sz="1200" dirty="0">
                <a:solidFill>
                  <a:srgbClr val="000000"/>
                </a:solidFill>
              </a:rPr>
              <a:t>EVN</a:t>
            </a:r>
          </a:p>
          <a:p>
            <a:r>
              <a:rPr lang="en-US" sz="1200" dirty="0">
                <a:solidFill>
                  <a:srgbClr val="000000"/>
                </a:solidFill>
              </a:rPr>
              <a:t>Era15</a:t>
            </a:r>
          </a:p>
          <a:p>
            <a:r>
              <a:rPr lang="en-US" sz="1200" dirty="0">
                <a:solidFill>
                  <a:srgbClr val="000000"/>
                </a:solidFill>
              </a:rPr>
              <a:t>FOC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FewsDatabase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hdf4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Hims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Hydris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nl-NL" sz="1200" dirty="0">
                <a:solidFill>
                  <a:srgbClr val="000000"/>
                </a:solidFill>
              </a:rPr>
              <a:t>HYMOSASCII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HYMOS</a:t>
            </a:r>
          </a:p>
          <a:p>
            <a:r>
              <a:rPr lang="en-US" sz="1200" dirty="0">
                <a:solidFill>
                  <a:srgbClr val="000000"/>
                </a:solidFill>
              </a:rPr>
              <a:t>KNMI</a:t>
            </a:r>
          </a:p>
          <a:p>
            <a:r>
              <a:rPr lang="en-US" sz="1200" dirty="0">
                <a:solidFill>
                  <a:srgbClr val="000000"/>
                </a:solidFill>
              </a:rPr>
              <a:t>KNMICSV</a:t>
            </a:r>
          </a:p>
          <a:p>
            <a:r>
              <a:rPr lang="en-US" sz="1200" dirty="0">
                <a:solidFill>
                  <a:srgbClr val="000000"/>
                </a:solidFill>
              </a:rPr>
              <a:t>KNMIEPS</a:t>
            </a:r>
          </a:p>
          <a:p>
            <a:r>
              <a:rPr lang="en-US" sz="1200" dirty="0">
                <a:solidFill>
                  <a:srgbClr val="000000"/>
                </a:solidFill>
              </a:rPr>
              <a:t>KNMIIRIS</a:t>
            </a:r>
          </a:p>
          <a:p>
            <a:r>
              <a:rPr lang="en-US" sz="1200" dirty="0">
                <a:solidFill>
                  <a:srgbClr val="000000"/>
                </a:solidFill>
              </a:rPr>
              <a:t>KNMISYNOPS</a:t>
            </a:r>
          </a:p>
          <a:p>
            <a:r>
              <a:rPr lang="en-US" sz="1200" dirty="0">
                <a:solidFill>
                  <a:srgbClr val="000000"/>
                </a:solidFill>
              </a:rPr>
              <a:t>Mosaic</a:t>
            </a:r>
          </a:p>
        </p:txBody>
      </p:sp>
      <p:sp>
        <p:nvSpPr>
          <p:cNvPr id="474118" name="Rectangle 6"/>
          <p:cNvSpPr>
            <a:spLocks noChangeArrowheads="1"/>
          </p:cNvSpPr>
          <p:nvPr/>
        </p:nvSpPr>
        <p:spPr bwMode="auto">
          <a:xfrm>
            <a:off x="3266124" y="1127641"/>
            <a:ext cx="180993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nl-NL" sz="1200" b="1" dirty="0" err="1">
                <a:solidFill>
                  <a:srgbClr val="000000"/>
                </a:solidFill>
              </a:rPr>
              <a:t>Scalar</a:t>
            </a:r>
            <a:r>
              <a:rPr lang="nl-NL" sz="1200" b="1" dirty="0">
                <a:solidFill>
                  <a:srgbClr val="000000"/>
                </a:solidFill>
              </a:rPr>
              <a:t> (</a:t>
            </a:r>
            <a:r>
              <a:rPr lang="nl-NL" sz="1200" b="1" dirty="0" err="1">
                <a:solidFill>
                  <a:srgbClr val="000000"/>
                </a:solidFill>
              </a:rPr>
              <a:t>continued</a:t>
            </a:r>
            <a:r>
              <a:rPr lang="nl-NL" sz="1200" b="1" dirty="0">
                <a:solidFill>
                  <a:srgbClr val="000000"/>
                </a:solidFill>
              </a:rPr>
              <a:t>)</a:t>
            </a:r>
            <a:endParaRPr lang="en-US" sz="1200" b="1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Msw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Mosm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NOOS</a:t>
            </a:r>
          </a:p>
          <a:p>
            <a:r>
              <a:rPr lang="en-US" sz="1200" dirty="0">
                <a:solidFill>
                  <a:srgbClr val="000000"/>
                </a:solidFill>
              </a:rPr>
              <a:t>NTURAIN Import</a:t>
            </a:r>
          </a:p>
          <a:p>
            <a:r>
              <a:rPr lang="en-US" sz="1200" dirty="0">
                <a:solidFill>
                  <a:srgbClr val="000000"/>
                </a:solidFill>
              </a:rPr>
              <a:t>NTUQUARTER Import</a:t>
            </a:r>
          </a:p>
          <a:p>
            <a:r>
              <a:rPr lang="en-US" sz="1200" dirty="0">
                <a:solidFill>
                  <a:srgbClr val="000000"/>
                </a:solidFill>
              </a:rPr>
              <a:t>PI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PMDSynoptic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PMDTelemetric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RijnlandRTD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SSE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SHD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SHEF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SMA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SMAecmwf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Synop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Tmx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TmxCSV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TTRR</a:t>
            </a:r>
          </a:p>
          <a:p>
            <a:r>
              <a:rPr lang="en-US" sz="1200" dirty="0">
                <a:solidFill>
                  <a:srgbClr val="000000"/>
                </a:solidFill>
              </a:rPr>
              <a:t>LUBW</a:t>
            </a:r>
          </a:p>
          <a:p>
            <a:r>
              <a:rPr lang="en-US" sz="1200" dirty="0" err="1">
                <a:solidFill>
                  <a:srgbClr val="000000"/>
                </a:solidFill>
              </a:rPr>
              <a:t>WapdaTelemetric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Wiski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WSCCCsv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 err="1">
                <a:solidFill>
                  <a:srgbClr val="000000"/>
                </a:solidFill>
              </a:rPr>
              <a:t>Wsd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DSS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9592" y="6021288"/>
            <a:ext cx="6336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defTabSz="914400">
              <a:buFont typeface="Symbol" pitchFamily="18" charset="2"/>
              <a:buNone/>
            </a:pPr>
            <a:r>
              <a:rPr lang="en-GB" sz="1400" dirty="0">
                <a:hlinkClick r:id="rId3"/>
              </a:rPr>
              <a:t>https://</a:t>
            </a:r>
            <a:r>
              <a:rPr lang="en-GB" sz="1400" dirty="0" smtClean="0">
                <a:hlinkClick r:id="rId3"/>
              </a:rPr>
              <a:t>publicwiki.deltares.nl/display/FEWSDOC/Available+data+types</a:t>
            </a:r>
            <a:endParaRPr lang="en-GB" sz="1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382144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C3BE-B9AC-4CC1-B14D-FDB303D2EBD7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433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nl-NL"/>
              <a:t>Delft-FEWS (concept)</a:t>
            </a:r>
            <a:endParaRPr lang="en-US"/>
          </a:p>
        </p:txBody>
      </p:sp>
      <p:sp>
        <p:nvSpPr>
          <p:cNvPr id="685059" name="AutoShape 3"/>
          <p:cNvSpPr>
            <a:spLocks noChangeArrowheads="1"/>
          </p:cNvSpPr>
          <p:nvPr/>
        </p:nvSpPr>
        <p:spPr bwMode="auto">
          <a:xfrm>
            <a:off x="2518997" y="1808164"/>
            <a:ext cx="4104542" cy="3241675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2000" b="1"/>
              <a:t>Delft-FEWS</a:t>
            </a:r>
          </a:p>
          <a:p>
            <a:pPr defTabSz="914400"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import</a:t>
            </a:r>
          </a:p>
          <a:p>
            <a:pPr defTabSz="914400"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validation</a:t>
            </a:r>
          </a:p>
          <a:p>
            <a:pPr defTabSz="914400"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transformation / interpolation</a:t>
            </a:r>
          </a:p>
          <a:p>
            <a:pPr defTabSz="914400"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data hierarchy</a:t>
            </a:r>
          </a:p>
          <a:p>
            <a:pPr defTabSz="914400"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general adapter</a:t>
            </a:r>
          </a:p>
          <a:p>
            <a:pPr defTabSz="914400"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export / report</a:t>
            </a:r>
          </a:p>
          <a:p>
            <a:pPr defTabSz="914400"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administration (data, forecasts)</a:t>
            </a:r>
          </a:p>
          <a:p>
            <a:pPr defTabSz="914400"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viewing (data, forecasts)</a:t>
            </a:r>
          </a:p>
          <a:p>
            <a:pPr defTabSz="914400"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archiving</a:t>
            </a:r>
          </a:p>
          <a:p>
            <a:pPr defTabSz="914400" hangingPunct="1">
              <a:lnSpc>
                <a:spcPct val="100000"/>
              </a:lnSpc>
              <a:buClrTx/>
              <a:buSzTx/>
              <a:buFontTx/>
              <a:buChar char="•"/>
            </a:pPr>
            <a:r>
              <a:rPr lang="nl-NL" b="1"/>
              <a:t> …</a:t>
            </a:r>
            <a:endParaRPr lang="en-US" b="1"/>
          </a:p>
        </p:txBody>
      </p:sp>
      <p:sp>
        <p:nvSpPr>
          <p:cNvPr id="685060" name="AutoShape 4"/>
          <p:cNvSpPr>
            <a:spLocks noChangeArrowheads="1"/>
          </p:cNvSpPr>
          <p:nvPr/>
        </p:nvSpPr>
        <p:spPr bwMode="auto">
          <a:xfrm>
            <a:off x="108439" y="1758950"/>
            <a:ext cx="2016369" cy="6477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b="1">
                <a:solidFill>
                  <a:schemeClr val="tx1"/>
                </a:solidFill>
              </a:rPr>
              <a:t>data (feeds)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85061" name="AutoShape 5"/>
          <p:cNvCxnSpPr>
            <a:cxnSpLocks noChangeShapeType="1"/>
            <a:stCxn id="685060" idx="2"/>
            <a:endCxn id="685068" idx="0"/>
          </p:cNvCxnSpPr>
          <p:nvPr/>
        </p:nvCxnSpPr>
        <p:spPr bwMode="auto">
          <a:xfrm rot="16200000" flipH="1">
            <a:off x="1221765" y="2301509"/>
            <a:ext cx="942975" cy="1153258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5062" name="AutoShape 6"/>
          <p:cNvSpPr>
            <a:spLocks noChangeArrowheads="1"/>
          </p:cNvSpPr>
          <p:nvPr/>
        </p:nvSpPr>
        <p:spPr bwMode="auto">
          <a:xfrm>
            <a:off x="6948854" y="3105150"/>
            <a:ext cx="2016369" cy="6477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b="1">
                <a:solidFill>
                  <a:schemeClr val="tx1"/>
                </a:solidFill>
              </a:rPr>
              <a:t>models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85063" name="AutoShape 7"/>
          <p:cNvCxnSpPr>
            <a:cxnSpLocks noChangeShapeType="1"/>
          </p:cNvCxnSpPr>
          <p:nvPr/>
        </p:nvCxnSpPr>
        <p:spPr bwMode="auto">
          <a:xfrm>
            <a:off x="6899031" y="2708276"/>
            <a:ext cx="1063869" cy="396875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5064" name="AutoShape 8"/>
          <p:cNvCxnSpPr>
            <a:cxnSpLocks noChangeShapeType="1"/>
          </p:cNvCxnSpPr>
          <p:nvPr/>
        </p:nvCxnSpPr>
        <p:spPr bwMode="auto">
          <a:xfrm rot="5400000">
            <a:off x="7279848" y="3417338"/>
            <a:ext cx="252412" cy="996462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5065" name="AutoShape 9"/>
          <p:cNvSpPr>
            <a:spLocks noChangeArrowheads="1"/>
          </p:cNvSpPr>
          <p:nvPr/>
        </p:nvSpPr>
        <p:spPr bwMode="auto">
          <a:xfrm>
            <a:off x="6668966" y="5157788"/>
            <a:ext cx="2014903" cy="6477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b="1">
                <a:solidFill>
                  <a:schemeClr val="tx1"/>
                </a:solidFill>
              </a:rPr>
              <a:t>export &amp; </a:t>
            </a:r>
          </a:p>
          <a:p>
            <a:pPr algn="ctr"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b="1">
                <a:solidFill>
                  <a:schemeClr val="tx1"/>
                </a:solidFill>
              </a:rPr>
              <a:t>dessimination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85066" name="AutoShape 10"/>
          <p:cNvCxnSpPr>
            <a:cxnSpLocks noChangeShapeType="1"/>
          </p:cNvCxnSpPr>
          <p:nvPr/>
        </p:nvCxnSpPr>
        <p:spPr bwMode="auto">
          <a:xfrm>
            <a:off x="6608885" y="4581526"/>
            <a:ext cx="1063869" cy="57626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5067" name="AutoShape 11"/>
          <p:cNvSpPr>
            <a:spLocks noChangeArrowheads="1"/>
          </p:cNvSpPr>
          <p:nvPr/>
        </p:nvSpPr>
        <p:spPr bwMode="auto">
          <a:xfrm>
            <a:off x="6519497" y="2570164"/>
            <a:ext cx="360485" cy="1584325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b="1">
                <a:solidFill>
                  <a:schemeClr val="tx1"/>
                </a:solidFill>
              </a:rPr>
              <a:t>PI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85068" name="AutoShape 12"/>
          <p:cNvSpPr>
            <a:spLocks noChangeArrowheads="1"/>
          </p:cNvSpPr>
          <p:nvPr/>
        </p:nvSpPr>
        <p:spPr bwMode="auto">
          <a:xfrm rot="16200000">
            <a:off x="1666081" y="3167734"/>
            <a:ext cx="1563688" cy="35902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b="1">
                <a:solidFill>
                  <a:schemeClr val="tx1"/>
                </a:solidFill>
              </a:rPr>
              <a:t>import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85069" name="Oval 13"/>
          <p:cNvSpPr>
            <a:spLocks noChangeArrowheads="1"/>
          </p:cNvSpPr>
          <p:nvPr/>
        </p:nvSpPr>
        <p:spPr bwMode="auto">
          <a:xfrm>
            <a:off x="6233746" y="2420938"/>
            <a:ext cx="930520" cy="1871662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382144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4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nl-NL"/>
              <a:t>Exchange of data: published interface</a:t>
            </a:r>
            <a:endParaRPr lang="en-GB"/>
          </a:p>
        </p:txBody>
      </p:sp>
      <p:sp>
        <p:nvSpPr>
          <p:cNvPr id="635907" name="AutoShape 3"/>
          <p:cNvSpPr>
            <a:spLocks noChangeArrowheads="1"/>
          </p:cNvSpPr>
          <p:nvPr/>
        </p:nvSpPr>
        <p:spPr bwMode="auto">
          <a:xfrm>
            <a:off x="3987312" y="1150938"/>
            <a:ext cx="1871296" cy="576262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/>
            <a:r>
              <a:rPr lang="nl-NL" b="1"/>
              <a:t>Delft-FEWS</a:t>
            </a:r>
            <a:endParaRPr lang="en-US" b="1"/>
          </a:p>
        </p:txBody>
      </p:sp>
      <p:sp>
        <p:nvSpPr>
          <p:cNvPr id="635908" name="AutoShape 4"/>
          <p:cNvSpPr>
            <a:spLocks noChangeArrowheads="1"/>
          </p:cNvSpPr>
          <p:nvPr/>
        </p:nvSpPr>
        <p:spPr bwMode="auto">
          <a:xfrm>
            <a:off x="3987312" y="2063751"/>
            <a:ext cx="1871296" cy="576263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/>
            <a:r>
              <a:rPr lang="nl-NL" b="1"/>
              <a:t>General Adapter</a:t>
            </a:r>
            <a:endParaRPr lang="en-US" b="1"/>
          </a:p>
        </p:txBody>
      </p:sp>
      <p:sp>
        <p:nvSpPr>
          <p:cNvPr id="635909" name="AutoShape 5"/>
          <p:cNvSpPr>
            <a:spLocks noChangeArrowheads="1"/>
          </p:cNvSpPr>
          <p:nvPr/>
        </p:nvSpPr>
        <p:spPr bwMode="auto">
          <a:xfrm>
            <a:off x="2329962" y="3917950"/>
            <a:ext cx="5184531" cy="5762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/>
            <a:r>
              <a:rPr lang="nl-NL" b="1"/>
              <a:t>Model Adapter</a:t>
            </a:r>
            <a:endParaRPr lang="en-US" b="1"/>
          </a:p>
        </p:txBody>
      </p:sp>
      <p:sp>
        <p:nvSpPr>
          <p:cNvPr id="635910" name="Rectangle 6"/>
          <p:cNvSpPr>
            <a:spLocks noChangeArrowheads="1"/>
          </p:cNvSpPr>
          <p:nvPr/>
        </p:nvSpPr>
        <p:spPr bwMode="auto">
          <a:xfrm>
            <a:off x="3997569" y="5157788"/>
            <a:ext cx="1871297" cy="57626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/>
            <a:r>
              <a:rPr lang="nl-NL" b="1">
                <a:solidFill>
                  <a:schemeClr val="tx1"/>
                </a:solidFill>
              </a:rPr>
              <a:t>Model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35911" name="AutoShape 7"/>
          <p:cNvSpPr>
            <a:spLocks noChangeArrowheads="1"/>
          </p:cNvSpPr>
          <p:nvPr/>
        </p:nvSpPr>
        <p:spPr bwMode="auto">
          <a:xfrm>
            <a:off x="1756997" y="5014913"/>
            <a:ext cx="1368669" cy="863600"/>
          </a:xfrm>
          <a:prstGeom prst="flowChartMultidocumen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/>
            <a:r>
              <a:rPr lang="nl-NL">
                <a:solidFill>
                  <a:schemeClr val="tx1"/>
                </a:solidFill>
              </a:rPr>
              <a:t>model</a:t>
            </a:r>
          </a:p>
          <a:p>
            <a:pPr algn="ctr" defTabSz="914400"/>
            <a:r>
              <a:rPr lang="nl-NL">
                <a:solidFill>
                  <a:schemeClr val="tx1"/>
                </a:solidFill>
              </a:rPr>
              <a:t>input data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35912" name="AutoShape 8"/>
          <p:cNvSpPr>
            <a:spLocks noChangeArrowheads="1"/>
          </p:cNvSpPr>
          <p:nvPr/>
        </p:nvSpPr>
        <p:spPr bwMode="auto">
          <a:xfrm>
            <a:off x="6781801" y="5008563"/>
            <a:ext cx="1368669" cy="863600"/>
          </a:xfrm>
          <a:prstGeom prst="flowChartMultidocumen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/>
            <a:r>
              <a:rPr lang="nl-NL">
                <a:solidFill>
                  <a:schemeClr val="tx1"/>
                </a:solidFill>
              </a:rPr>
              <a:t>model</a:t>
            </a:r>
          </a:p>
          <a:p>
            <a:pPr algn="ctr" defTabSz="914400"/>
            <a:r>
              <a:rPr lang="nl-NL">
                <a:solidFill>
                  <a:schemeClr val="tx1"/>
                </a:solidFill>
              </a:rPr>
              <a:t>output data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35913" name="AutoShape 9"/>
          <p:cNvCxnSpPr>
            <a:cxnSpLocks noChangeShapeType="1"/>
            <a:stCxn id="635908" idx="1"/>
            <a:endCxn id="635923" idx="0"/>
          </p:cNvCxnSpPr>
          <p:nvPr/>
        </p:nvCxnSpPr>
        <p:spPr bwMode="auto">
          <a:xfrm rot="10800000" flipV="1">
            <a:off x="2442797" y="2352676"/>
            <a:ext cx="1544515" cy="284163"/>
          </a:xfrm>
          <a:prstGeom prst="bentConnector2">
            <a:avLst/>
          </a:prstGeom>
          <a:noFill/>
          <a:ln w="28575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914" name="AutoShape 10"/>
          <p:cNvCxnSpPr>
            <a:cxnSpLocks noChangeShapeType="1"/>
          </p:cNvCxnSpPr>
          <p:nvPr/>
        </p:nvCxnSpPr>
        <p:spPr bwMode="auto">
          <a:xfrm flipV="1">
            <a:off x="5923085" y="5440363"/>
            <a:ext cx="842597" cy="6350"/>
          </a:xfrm>
          <a:prstGeom prst="bentConnector3">
            <a:avLst>
              <a:gd name="adj1" fmla="val 49912"/>
            </a:avLst>
          </a:prstGeom>
          <a:noFill/>
          <a:ln w="28575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915" name="AutoShape 11"/>
          <p:cNvCxnSpPr>
            <a:cxnSpLocks noChangeShapeType="1"/>
            <a:stCxn id="635907" idx="2"/>
            <a:endCxn id="635908" idx="0"/>
          </p:cNvCxnSpPr>
          <p:nvPr/>
        </p:nvCxnSpPr>
        <p:spPr bwMode="auto">
          <a:xfrm>
            <a:off x="4923692" y="1727200"/>
            <a:ext cx="0" cy="3365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916" name="AutoShape 12"/>
          <p:cNvCxnSpPr>
            <a:cxnSpLocks noChangeShapeType="1"/>
            <a:stCxn id="635908" idx="2"/>
            <a:endCxn id="635909" idx="0"/>
          </p:cNvCxnSpPr>
          <p:nvPr/>
        </p:nvCxnSpPr>
        <p:spPr bwMode="auto">
          <a:xfrm flipH="1">
            <a:off x="4922228" y="2640014"/>
            <a:ext cx="1465" cy="1277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917" name="AutoShape 13"/>
          <p:cNvCxnSpPr>
            <a:cxnSpLocks noChangeShapeType="1"/>
            <a:stCxn id="635909" idx="2"/>
            <a:endCxn id="635910" idx="0"/>
          </p:cNvCxnSpPr>
          <p:nvPr/>
        </p:nvCxnSpPr>
        <p:spPr bwMode="auto">
          <a:xfrm>
            <a:off x="4922227" y="4494214"/>
            <a:ext cx="11723" cy="6635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918" name="AutoShape 14"/>
          <p:cNvCxnSpPr>
            <a:cxnSpLocks noChangeShapeType="1"/>
            <a:stCxn id="635926" idx="0"/>
            <a:endCxn id="635908" idx="3"/>
          </p:cNvCxnSpPr>
          <p:nvPr/>
        </p:nvCxnSpPr>
        <p:spPr bwMode="auto">
          <a:xfrm rot="5400000" flipH="1">
            <a:off x="6522671" y="1688612"/>
            <a:ext cx="279400" cy="1607527"/>
          </a:xfrm>
          <a:prstGeom prst="bentConnector2">
            <a:avLst/>
          </a:prstGeom>
          <a:noFill/>
          <a:ln w="28575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19" name="Line 15"/>
          <p:cNvSpPr>
            <a:spLocks noChangeShapeType="1"/>
          </p:cNvSpPr>
          <p:nvPr/>
        </p:nvSpPr>
        <p:spPr bwMode="auto">
          <a:xfrm>
            <a:off x="1497624" y="3644900"/>
            <a:ext cx="6984023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cxnSp>
        <p:nvCxnSpPr>
          <p:cNvPr id="635920" name="AutoShape 16"/>
          <p:cNvCxnSpPr>
            <a:cxnSpLocks noChangeShapeType="1"/>
          </p:cNvCxnSpPr>
          <p:nvPr/>
        </p:nvCxnSpPr>
        <p:spPr bwMode="auto">
          <a:xfrm>
            <a:off x="3131527" y="5446713"/>
            <a:ext cx="842596" cy="0"/>
          </a:xfrm>
          <a:prstGeom prst="straightConnector1">
            <a:avLst/>
          </a:prstGeom>
          <a:noFill/>
          <a:ln w="28575">
            <a:solidFill>
              <a:srgbClr val="808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21" name="Line 17"/>
          <p:cNvSpPr>
            <a:spLocks noChangeShapeType="1"/>
          </p:cNvSpPr>
          <p:nvPr/>
        </p:nvSpPr>
        <p:spPr bwMode="auto">
          <a:xfrm>
            <a:off x="344366" y="1628775"/>
            <a:ext cx="792773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5922" name="Text Box 18"/>
          <p:cNvSpPr txBox="1">
            <a:spLocks noChangeArrowheads="1"/>
          </p:cNvSpPr>
          <p:nvPr/>
        </p:nvSpPr>
        <p:spPr bwMode="auto">
          <a:xfrm>
            <a:off x="1100505" y="1455738"/>
            <a:ext cx="21210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1pPr>
            <a:lvl2pPr marL="457200"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2pPr>
            <a:lvl3pPr marL="914400"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3pPr>
            <a:lvl4pPr marL="1371600"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4pPr>
            <a:lvl5pPr marL="1828800"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5pPr>
            <a:lvl6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6pPr>
            <a:lvl7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7pPr>
            <a:lvl8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8pPr>
            <a:lvl9pPr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/>
            <a:r>
              <a:rPr lang="nl-NL">
                <a:solidFill>
                  <a:schemeClr val="tx1"/>
                </a:solidFill>
              </a:rPr>
              <a:t>published</a:t>
            </a:r>
            <a:r>
              <a:rPr lang="nl-NL">
                <a:solidFill>
                  <a:schemeClr val="bg1"/>
                </a:solidFill>
              </a:rPr>
              <a:t> </a:t>
            </a:r>
            <a:r>
              <a:rPr lang="nl-NL">
                <a:solidFill>
                  <a:schemeClr val="tx1"/>
                </a:solidFill>
              </a:rPr>
              <a:t>interface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35923" name="AutoShape 19"/>
          <p:cNvSpPr>
            <a:spLocks noChangeArrowheads="1"/>
          </p:cNvSpPr>
          <p:nvPr/>
        </p:nvSpPr>
        <p:spPr bwMode="auto">
          <a:xfrm>
            <a:off x="1758462" y="2636838"/>
            <a:ext cx="1368669" cy="863600"/>
          </a:xfrm>
          <a:prstGeom prst="flowChartMultidocumen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/>
            <a:r>
              <a:rPr lang="nl-NL">
                <a:solidFill>
                  <a:schemeClr val="tx1"/>
                </a:solidFill>
              </a:rPr>
              <a:t>input data</a:t>
            </a:r>
          </a:p>
          <a:p>
            <a:pPr algn="ctr" defTabSz="914400"/>
            <a:r>
              <a:rPr lang="nl-NL">
                <a:solidFill>
                  <a:schemeClr val="tx1"/>
                </a:solidFill>
              </a:rPr>
              <a:t>(pi xml)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35924" name="AutoShape 20"/>
          <p:cNvCxnSpPr>
            <a:cxnSpLocks noChangeShapeType="1"/>
            <a:stCxn id="635923" idx="2"/>
          </p:cNvCxnSpPr>
          <p:nvPr/>
        </p:nvCxnSpPr>
        <p:spPr bwMode="auto">
          <a:xfrm rot="5400000">
            <a:off x="2192765" y="3682207"/>
            <a:ext cx="500063" cy="0"/>
          </a:xfrm>
          <a:prstGeom prst="straightConnector1">
            <a:avLst/>
          </a:prstGeom>
          <a:noFill/>
          <a:ln w="28575">
            <a:solidFill>
              <a:srgbClr val="808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925" name="AutoShape 21"/>
          <p:cNvCxnSpPr>
            <a:cxnSpLocks noChangeShapeType="1"/>
            <a:endCxn id="635911" idx="0"/>
          </p:cNvCxnSpPr>
          <p:nvPr/>
        </p:nvCxnSpPr>
        <p:spPr bwMode="auto">
          <a:xfrm rot="5400000">
            <a:off x="2188857" y="4760974"/>
            <a:ext cx="506413" cy="1466"/>
          </a:xfrm>
          <a:prstGeom prst="bentConnector3">
            <a:avLst>
              <a:gd name="adj1" fmla="val 49843"/>
            </a:avLst>
          </a:prstGeom>
          <a:noFill/>
          <a:ln w="28575">
            <a:solidFill>
              <a:srgbClr val="808080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26" name="AutoShape 22"/>
          <p:cNvSpPr>
            <a:spLocks noChangeArrowheads="1"/>
          </p:cNvSpPr>
          <p:nvPr/>
        </p:nvSpPr>
        <p:spPr bwMode="auto">
          <a:xfrm>
            <a:off x="6781801" y="2632075"/>
            <a:ext cx="1368669" cy="863600"/>
          </a:xfrm>
          <a:prstGeom prst="flowChartMultidocumen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/>
            <a:r>
              <a:rPr lang="nl-NL">
                <a:solidFill>
                  <a:schemeClr val="tx1"/>
                </a:solidFill>
              </a:rPr>
              <a:t>output data</a:t>
            </a:r>
          </a:p>
          <a:p>
            <a:pPr algn="ctr" defTabSz="914400"/>
            <a:r>
              <a:rPr lang="nl-NL">
                <a:solidFill>
                  <a:schemeClr val="tx1"/>
                </a:solidFill>
              </a:rPr>
              <a:t>(pi xml)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35927" name="AutoShape 23"/>
          <p:cNvCxnSpPr>
            <a:cxnSpLocks noChangeShapeType="1"/>
          </p:cNvCxnSpPr>
          <p:nvPr/>
        </p:nvCxnSpPr>
        <p:spPr bwMode="auto">
          <a:xfrm rot="5400000">
            <a:off x="7179469" y="3677444"/>
            <a:ext cx="500062" cy="0"/>
          </a:xfrm>
          <a:prstGeom prst="straightConnector1">
            <a:avLst/>
          </a:prstGeom>
          <a:noFill/>
          <a:ln w="28575">
            <a:solidFill>
              <a:srgbClr val="80808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928" name="AutoShape 24"/>
          <p:cNvCxnSpPr>
            <a:cxnSpLocks noChangeShapeType="1"/>
          </p:cNvCxnSpPr>
          <p:nvPr/>
        </p:nvCxnSpPr>
        <p:spPr bwMode="auto">
          <a:xfrm rot="5400000">
            <a:off x="7177088" y="4756151"/>
            <a:ext cx="504825" cy="0"/>
          </a:xfrm>
          <a:prstGeom prst="straightConnector1">
            <a:avLst/>
          </a:prstGeom>
          <a:noFill/>
          <a:ln w="28575">
            <a:solidFill>
              <a:srgbClr val="80808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301512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99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nl-NL" dirty="0"/>
              <a:t>Delft-FEWS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– Model Adapters</a:t>
            </a:r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631" y="1196975"/>
            <a:ext cx="8493369" cy="4300538"/>
          </a:xfrm>
        </p:spPr>
        <p:txBody>
          <a:bodyPr/>
          <a:lstStyle/>
          <a:p>
            <a:pPr marL="742950" lvl="1" indent="-285750" defTabSz="914400">
              <a:buClrTx/>
            </a:pPr>
            <a:r>
              <a:rPr lang="en-GB" sz="1600" dirty="0"/>
              <a:t>CEH Adapters (SNOWP, SNOW, PDM, KW, ARMA, TCM, HEC, GRID2GRID)</a:t>
            </a:r>
          </a:p>
          <a:p>
            <a:pPr marL="742950" lvl="1" indent="-285750" defTabSz="914400">
              <a:buClrTx/>
            </a:pPr>
            <a:r>
              <a:rPr lang="en-GB" sz="1600" dirty="0"/>
              <a:t>HR (ISIS)</a:t>
            </a:r>
          </a:p>
          <a:p>
            <a:pPr marL="742950" lvl="1" indent="-285750" defTabSz="914400">
              <a:buClrTx/>
            </a:pPr>
            <a:r>
              <a:rPr lang="en-GB" sz="1600" dirty="0" err="1"/>
              <a:t>PlanB</a:t>
            </a:r>
            <a:r>
              <a:rPr lang="en-GB" sz="1600" dirty="0"/>
              <a:t> Adapters (TRITON &amp; PRTF)</a:t>
            </a:r>
          </a:p>
          <a:p>
            <a:pPr marL="742950" lvl="1" indent="-285750" defTabSz="914400">
              <a:buClrTx/>
            </a:pPr>
            <a:r>
              <a:rPr lang="en-GB" sz="1600" dirty="0"/>
              <a:t>DHI Adapters (Mike11, NAM)</a:t>
            </a:r>
          </a:p>
          <a:p>
            <a:pPr marL="742950" lvl="1" indent="-285750" defTabSz="914400">
              <a:buClrTx/>
            </a:pPr>
            <a:r>
              <a:rPr lang="nl-NL" sz="1600" dirty="0"/>
              <a:t>Midlands </a:t>
            </a:r>
            <a:r>
              <a:rPr lang="nl-NL" sz="1600" dirty="0" err="1"/>
              <a:t>Region</a:t>
            </a:r>
            <a:r>
              <a:rPr lang="nl-NL" sz="1600" dirty="0"/>
              <a:t> (DODO, MCRM)</a:t>
            </a:r>
          </a:p>
          <a:p>
            <a:pPr marL="742950" lvl="1" indent="-285750" defTabSz="914400">
              <a:buClrTx/>
            </a:pPr>
            <a:r>
              <a:rPr lang="nl-NL" sz="1600" dirty="0"/>
              <a:t>Southern </a:t>
            </a:r>
            <a:r>
              <a:rPr lang="nl-NL" sz="1600" dirty="0" err="1"/>
              <a:t>Region</a:t>
            </a:r>
            <a:r>
              <a:rPr lang="nl-NL" sz="1600" dirty="0"/>
              <a:t> (STF)</a:t>
            </a:r>
          </a:p>
          <a:p>
            <a:pPr marL="742950" lvl="1" indent="-285750" defTabSz="914400">
              <a:buClrTx/>
            </a:pPr>
            <a:r>
              <a:rPr lang="nl-NL" sz="1600" dirty="0" err="1"/>
              <a:t>Northwest</a:t>
            </a:r>
            <a:r>
              <a:rPr lang="nl-NL" sz="1600" dirty="0"/>
              <a:t> </a:t>
            </a:r>
            <a:r>
              <a:rPr lang="nl-NL" sz="1600" dirty="0" err="1"/>
              <a:t>Region</a:t>
            </a:r>
            <a:r>
              <a:rPr lang="nl-NL" sz="1600" dirty="0"/>
              <a:t> (NW TF – Common Adapter)</a:t>
            </a:r>
          </a:p>
          <a:p>
            <a:pPr marL="742950" lvl="1" indent="-285750" defTabSz="914400">
              <a:buClrTx/>
            </a:pPr>
            <a:r>
              <a:rPr lang="en-GB" sz="1600" dirty="0"/>
              <a:t>Wales (SW Overtopping module - </a:t>
            </a:r>
            <a:r>
              <a:rPr lang="nl-NL" sz="1600" dirty="0"/>
              <a:t>Common Adapter)</a:t>
            </a:r>
          </a:p>
          <a:p>
            <a:pPr marL="742950" lvl="1" indent="-285750" defTabSz="914400">
              <a:buClrTx/>
            </a:pPr>
            <a:r>
              <a:rPr lang="en-GB" sz="1600" dirty="0" err="1"/>
              <a:t>SouthWest</a:t>
            </a:r>
            <a:r>
              <a:rPr lang="en-GB" sz="1600" dirty="0"/>
              <a:t> (</a:t>
            </a:r>
            <a:r>
              <a:rPr lang="en-GB" sz="1600" dirty="0" err="1"/>
              <a:t>Bruton</a:t>
            </a:r>
            <a:r>
              <a:rPr lang="en-GB" sz="1600" dirty="0"/>
              <a:t>/</a:t>
            </a:r>
            <a:r>
              <a:rPr lang="en-GB" sz="1600" dirty="0" err="1"/>
              <a:t>Holbeam</a:t>
            </a:r>
            <a:r>
              <a:rPr lang="en-GB" sz="1600" dirty="0"/>
              <a:t> Dam module – Common Adapter)</a:t>
            </a:r>
          </a:p>
          <a:p>
            <a:pPr marL="742950" lvl="1" indent="-285750" defTabSz="914400">
              <a:buClrTx/>
            </a:pPr>
            <a:r>
              <a:rPr lang="en-GB" sz="1600" dirty="0" err="1"/>
              <a:t>Deltares</a:t>
            </a:r>
            <a:r>
              <a:rPr lang="en-GB" sz="1600" dirty="0"/>
              <a:t> (RTC Tools, Delft3D, SOBEK, RIBASIM, HYMOS, Sacrament, SSARR)</a:t>
            </a:r>
          </a:p>
          <a:p>
            <a:pPr marL="742950" lvl="1" indent="-285750" defTabSz="914400">
              <a:buClrTx/>
            </a:pPr>
            <a:r>
              <a:rPr lang="nl-NL" sz="1600" dirty="0"/>
              <a:t>SMHI (HBV)</a:t>
            </a:r>
          </a:p>
          <a:p>
            <a:pPr marL="742950" lvl="1" indent="-285750" defTabSz="914400">
              <a:buClrTx/>
            </a:pPr>
            <a:r>
              <a:rPr lang="nl-NL" sz="1600" dirty="0"/>
              <a:t>University of Karlsruhe (PRMS)</a:t>
            </a:r>
          </a:p>
          <a:p>
            <a:pPr marL="742950" lvl="1" indent="-285750" defTabSz="914400">
              <a:buClrTx/>
            </a:pPr>
            <a:r>
              <a:rPr lang="nl-NL" sz="1600" dirty="0"/>
              <a:t>JRC (</a:t>
            </a:r>
            <a:r>
              <a:rPr lang="nl-NL" sz="1600" dirty="0" err="1"/>
              <a:t>Lisflood</a:t>
            </a:r>
            <a:r>
              <a:rPr lang="nl-NL" sz="1600" dirty="0"/>
              <a:t> - </a:t>
            </a:r>
            <a:r>
              <a:rPr lang="nl-NL" sz="1600" dirty="0" err="1"/>
              <a:t>PCRaster</a:t>
            </a:r>
            <a:r>
              <a:rPr lang="nl-NL" sz="1600" dirty="0"/>
              <a:t>)</a:t>
            </a:r>
          </a:p>
          <a:p>
            <a:pPr marL="742950" lvl="1" indent="-285750" defTabSz="914400">
              <a:buClrTx/>
            </a:pPr>
            <a:r>
              <a:rPr lang="nl-NL" sz="1600" dirty="0"/>
              <a:t>NWS (SNOW17, SAC-SMA, UNIT-HG, LAG/K, SARRROUTE, SSARRESV, RESSNGL, BASEFLOW, CHANLOSS, APICONT, CONSUSE, GLACIER, LAYCOEF, MUSKROUT, RSNELEV,  SACSMA-HT, TATUM)</a:t>
            </a:r>
          </a:p>
          <a:p>
            <a:pPr marL="742950" lvl="1" indent="-285750" defTabSz="914400">
              <a:buClrTx/>
            </a:pPr>
            <a:r>
              <a:rPr lang="nl-NL" sz="1600" dirty="0"/>
              <a:t>USACE (HEC-RAS, HEC-</a:t>
            </a:r>
            <a:r>
              <a:rPr lang="nl-NL" sz="1600" dirty="0" err="1"/>
              <a:t>ResSim</a:t>
            </a:r>
            <a:r>
              <a:rPr lang="nl-NL" sz="1600" dirty="0"/>
              <a:t>)</a:t>
            </a:r>
          </a:p>
          <a:p>
            <a:pPr marL="742950" lvl="1" indent="-285750" defTabSz="914400">
              <a:buFont typeface="Symbol" pitchFamily="18" charset="2"/>
              <a:buNone/>
            </a:pPr>
            <a:r>
              <a:rPr lang="en-GB" sz="1400" dirty="0">
                <a:hlinkClick r:id="rId3"/>
              </a:rPr>
              <a:t>http://public.wldelft.nl/display/FEWSDOC/Models+linked+to+Delft-Fews</a:t>
            </a:r>
            <a:endParaRPr lang="en-GB" sz="1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454152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22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924" y="1482725"/>
            <a:ext cx="8122627" cy="4300538"/>
          </a:xfrm>
        </p:spPr>
        <p:txBody>
          <a:bodyPr/>
          <a:lstStyle/>
          <a:p>
            <a:pPr marL="0" indent="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8BBF"/>
              </a:buClr>
              <a:buSzPct val="100000"/>
              <a:buFont typeface="Times New Roman" pitchFamily="18" charset="0"/>
              <a:buChar char="•"/>
            </a:pPr>
            <a:r>
              <a:rPr lang="nl-NL" sz="1800" dirty="0" smtClean="0"/>
              <a:t> Service </a:t>
            </a:r>
            <a:r>
              <a:rPr lang="nl-NL" sz="1800" dirty="0" err="1" smtClean="0"/>
              <a:t>Oriented</a:t>
            </a:r>
            <a:r>
              <a:rPr lang="nl-NL" sz="1800" dirty="0" smtClean="0"/>
              <a:t> Architecture</a:t>
            </a:r>
          </a:p>
          <a:p>
            <a:pPr marL="742950" lvl="1" indent="-28575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Char char="–"/>
            </a:pPr>
            <a:r>
              <a:rPr lang="nl-NL" sz="1800" dirty="0" smtClean="0"/>
              <a:t>operating (business) aspects</a:t>
            </a:r>
          </a:p>
          <a:p>
            <a:pPr marL="742950" lvl="1" indent="-28575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Char char="–"/>
            </a:pPr>
            <a:r>
              <a:rPr lang="nl-NL" sz="1800" dirty="0" smtClean="0"/>
              <a:t>system / platform ‘independent’</a:t>
            </a:r>
          </a:p>
          <a:p>
            <a:pPr marL="0" indent="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8BBF"/>
              </a:buClr>
              <a:buSzPct val="100000"/>
              <a:buFont typeface="Times New Roman" pitchFamily="18" charset="0"/>
              <a:buChar char="•"/>
            </a:pPr>
            <a:r>
              <a:rPr lang="nl-NL" sz="1800" dirty="0" smtClean="0"/>
              <a:t> Java, XML &amp; JMS</a:t>
            </a:r>
          </a:p>
          <a:p>
            <a:pPr marL="0" indent="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8BBF"/>
              </a:buClr>
              <a:buSzPct val="100000"/>
              <a:buFont typeface="Times New Roman" pitchFamily="18" charset="0"/>
              <a:buChar char="•"/>
            </a:pPr>
            <a:r>
              <a:rPr lang="nl-NL" sz="1800" dirty="0" smtClean="0"/>
              <a:t> Oracle, </a:t>
            </a:r>
            <a:r>
              <a:rPr lang="nl-NL" sz="1800" dirty="0" err="1" smtClean="0"/>
              <a:t>PostgreSQL</a:t>
            </a:r>
            <a:r>
              <a:rPr lang="nl-NL" sz="1800" dirty="0" smtClean="0"/>
              <a:t>, MS </a:t>
            </a:r>
            <a:r>
              <a:rPr lang="nl-NL" sz="1800" dirty="0" err="1" smtClean="0"/>
              <a:t>SQLServer</a:t>
            </a:r>
            <a:endParaRPr lang="nl-NL" sz="1800" dirty="0" smtClean="0"/>
          </a:p>
          <a:p>
            <a:pPr marL="0" indent="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endParaRPr lang="nl-NL" sz="1800" dirty="0" smtClean="0"/>
          </a:p>
          <a:p>
            <a:pPr marL="0" indent="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endParaRPr lang="nl-NL" sz="1800" dirty="0" smtClean="0"/>
          </a:p>
          <a:p>
            <a:pPr marL="0" indent="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100000"/>
              <a:buFont typeface="Times New Roman" pitchFamily="18" charset="0"/>
              <a:buNone/>
            </a:pPr>
            <a:r>
              <a:rPr lang="nl-NL" sz="1800" dirty="0" smtClean="0"/>
              <a:t>Open Systems Approach…</a:t>
            </a:r>
          </a:p>
          <a:p>
            <a:pPr marL="0" indent="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100000"/>
              <a:buFont typeface="Times New Roman" pitchFamily="18" charset="0"/>
              <a:buChar char="•"/>
            </a:pPr>
            <a:r>
              <a:rPr lang="en-US" sz="1800" dirty="0" smtClean="0"/>
              <a:t> Can be extended using plug-ins (Modules, Displays)</a:t>
            </a:r>
          </a:p>
          <a:p>
            <a:pPr marL="0" indent="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100000"/>
              <a:buFont typeface="Times New Roman" pitchFamily="18" charset="0"/>
              <a:buChar char="•"/>
            </a:pPr>
            <a:r>
              <a:rPr lang="en-US" sz="1800" dirty="0" smtClean="0"/>
              <a:t> Transparent configuration using XML file format</a:t>
            </a:r>
          </a:p>
          <a:p>
            <a:pPr marL="0" indent="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100000"/>
              <a:buFont typeface="Times New Roman" pitchFamily="18" charset="0"/>
              <a:buChar char="•"/>
            </a:pPr>
            <a:r>
              <a:rPr lang="en-US" sz="1800" dirty="0" smtClean="0"/>
              <a:t> External modules can be integrated using XML as exchange format</a:t>
            </a:r>
          </a:p>
          <a:p>
            <a:pPr marL="0" indent="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66FF"/>
              </a:buClr>
              <a:buSzPct val="100000"/>
              <a:buFont typeface="Times New Roman" pitchFamily="18" charset="0"/>
              <a:buChar char="•"/>
            </a:pPr>
            <a:r>
              <a:rPr lang="en-US" sz="1800" dirty="0" smtClean="0"/>
              <a:t> Provides access to time-dependent data via JDBC, </a:t>
            </a:r>
            <a:r>
              <a:rPr lang="en-US" sz="1800" dirty="0" err="1" smtClean="0"/>
              <a:t>WebServices</a:t>
            </a:r>
            <a:endParaRPr lang="nl-NL" sz="1800" dirty="0" smtClean="0"/>
          </a:p>
          <a:p>
            <a:pPr marL="0" indent="0" defTabSz="914400" ea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Times New Roman" pitchFamily="18" charset="0"/>
              <a:buNone/>
            </a:pPr>
            <a:endParaRPr lang="en-US" sz="1800" dirty="0" smtClean="0"/>
          </a:p>
        </p:txBody>
      </p:sp>
      <p:pic>
        <p:nvPicPr>
          <p:cNvPr id="20487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7559" y="980728"/>
            <a:ext cx="3859823" cy="27828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96913" y="233363"/>
            <a:ext cx="8196262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E"/>
                </a:solidFill>
                <a:latin typeface="Arial" charset="0"/>
              </a:defRPr>
            </a:lvl9pPr>
          </a:lstStyle>
          <a:p>
            <a:r>
              <a:rPr lang="nl-NL" dirty="0"/>
              <a:t>Delft-FEWS Software</a:t>
            </a:r>
            <a:endParaRPr lang="en-US" kern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>
          <a:xfrm>
            <a:off x="633046" y="6615114"/>
            <a:ext cx="3218874" cy="319087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08A4030-B4DB-4E28-AE7C-6A0A7AD590C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1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Delft-FEWS settings</a:t>
            </a:r>
            <a:endParaRPr lang="en-US"/>
          </a:p>
        </p:txBody>
      </p:sp>
      <p:sp>
        <p:nvSpPr>
          <p:cNvPr id="71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Stand </a:t>
            </a:r>
            <a:r>
              <a:rPr lang="nl-NL" dirty="0" err="1"/>
              <a:t>alone</a:t>
            </a:r>
            <a:endParaRPr lang="nl-NL" dirty="0"/>
          </a:p>
          <a:p>
            <a:pPr lvl="1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are </a:t>
            </a:r>
            <a:r>
              <a:rPr lang="nl-NL" dirty="0" err="1"/>
              <a:t>done</a:t>
            </a:r>
            <a:r>
              <a:rPr lang="nl-NL" dirty="0"/>
              <a:t> on (</a:t>
            </a:r>
            <a:r>
              <a:rPr lang="nl-NL" dirty="0" err="1"/>
              <a:t>your</a:t>
            </a:r>
            <a:r>
              <a:rPr lang="nl-NL" dirty="0"/>
              <a:t>) </a:t>
            </a:r>
            <a:r>
              <a:rPr lang="nl-NL" dirty="0" err="1"/>
              <a:t>local</a:t>
            </a:r>
            <a:r>
              <a:rPr lang="nl-NL" dirty="0"/>
              <a:t> machine (desktop/laptop)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Client-Server</a:t>
            </a:r>
          </a:p>
          <a:p>
            <a:pPr lvl="1"/>
            <a:r>
              <a:rPr lang="nl-NL" dirty="0" err="1"/>
              <a:t>clients</a:t>
            </a:r>
            <a:r>
              <a:rPr lang="nl-NL" dirty="0"/>
              <a:t> log on </a:t>
            </a:r>
            <a:r>
              <a:rPr lang="nl-NL" dirty="0" err="1"/>
              <a:t>to</a:t>
            </a:r>
            <a:r>
              <a:rPr lang="nl-NL" dirty="0"/>
              <a:t> ‘</a:t>
            </a:r>
            <a:r>
              <a:rPr lang="nl-NL" dirty="0" err="1"/>
              <a:t>central</a:t>
            </a:r>
            <a:r>
              <a:rPr lang="nl-NL" dirty="0"/>
              <a:t> backend’</a:t>
            </a:r>
          </a:p>
          <a:p>
            <a:pPr lvl="2"/>
            <a:r>
              <a:rPr lang="nl-NL" dirty="0" err="1"/>
              <a:t>calculations</a:t>
            </a:r>
            <a:r>
              <a:rPr lang="nl-NL" dirty="0"/>
              <a:t> are </a:t>
            </a:r>
            <a:r>
              <a:rPr lang="nl-NL" dirty="0" err="1"/>
              <a:t>done</a:t>
            </a:r>
            <a:r>
              <a:rPr lang="nl-NL" dirty="0"/>
              <a:t> on </a:t>
            </a:r>
            <a:r>
              <a:rPr lang="nl-NL" dirty="0" err="1"/>
              <a:t>designated</a:t>
            </a:r>
            <a:r>
              <a:rPr lang="nl-NL" dirty="0"/>
              <a:t> machines/servers</a:t>
            </a:r>
          </a:p>
          <a:p>
            <a:pPr lvl="2"/>
            <a:r>
              <a:rPr lang="nl-NL" dirty="0"/>
              <a:t>data ‘</a:t>
            </a:r>
            <a:r>
              <a:rPr lang="nl-NL" dirty="0" err="1"/>
              <a:t>downloaded</a:t>
            </a:r>
            <a:r>
              <a:rPr lang="nl-NL" dirty="0"/>
              <a:t>’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machine (laptop/desktop)</a:t>
            </a:r>
          </a:p>
          <a:p>
            <a:pPr lvl="2"/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scheduled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intervals</a:t>
            </a:r>
            <a:r>
              <a:rPr lang="nl-NL" dirty="0"/>
              <a:t> (import, </a:t>
            </a:r>
            <a:r>
              <a:rPr lang="nl-NL" dirty="0" err="1"/>
              <a:t>forecasts</a:t>
            </a:r>
            <a:r>
              <a:rPr lang="nl-NL" dirty="0"/>
              <a:t>)</a:t>
            </a:r>
          </a:p>
          <a:p>
            <a:pPr lvl="2"/>
            <a:r>
              <a:rPr lang="nl-NL" dirty="0" err="1"/>
              <a:t>manually</a:t>
            </a:r>
            <a:r>
              <a:rPr lang="nl-NL" dirty="0"/>
              <a:t> </a:t>
            </a:r>
            <a:r>
              <a:rPr lang="nl-NL" dirty="0" err="1"/>
              <a:t>invoked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clients</a:t>
            </a:r>
            <a:r>
              <a:rPr lang="nl-NL" dirty="0"/>
              <a:t> </a:t>
            </a:r>
            <a:r>
              <a:rPr lang="nl-NL" dirty="0">
                <a:sym typeface="Wingdings" pitchFamily="2" charset="2"/>
              </a:rPr>
              <a:t> queue</a:t>
            </a:r>
            <a:endParaRPr lang="nl-NL" dirty="0"/>
          </a:p>
          <a:p>
            <a:pPr>
              <a:buFontTx/>
              <a:buChar char=".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98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Delft-FEWS system overview (stand-alone)</a:t>
            </a:r>
            <a:endParaRPr lang="en-US"/>
          </a:p>
        </p:txBody>
      </p:sp>
      <p:grpSp>
        <p:nvGrpSpPr>
          <p:cNvPr id="724996" name="Group 4"/>
          <p:cNvGrpSpPr>
            <a:grpSpLocks/>
          </p:cNvGrpSpPr>
          <p:nvPr/>
        </p:nvGrpSpPr>
        <p:grpSpPr bwMode="auto">
          <a:xfrm>
            <a:off x="2788628" y="3314700"/>
            <a:ext cx="2926373" cy="1582738"/>
            <a:chOff x="2925" y="1245"/>
            <a:chExt cx="1843" cy="997"/>
          </a:xfrm>
        </p:grpSpPr>
        <p:grpSp>
          <p:nvGrpSpPr>
            <p:cNvPr id="724997" name="Group 5"/>
            <p:cNvGrpSpPr>
              <a:grpSpLocks/>
            </p:cNvGrpSpPr>
            <p:nvPr/>
          </p:nvGrpSpPr>
          <p:grpSpPr bwMode="auto">
            <a:xfrm>
              <a:off x="2925" y="1549"/>
              <a:ext cx="1588" cy="693"/>
              <a:chOff x="671" y="2919"/>
              <a:chExt cx="1588" cy="693"/>
            </a:xfrm>
          </p:grpSpPr>
          <p:sp>
            <p:nvSpPr>
              <p:cNvPr id="724998" name="AutoShape 6"/>
              <p:cNvSpPr>
                <a:spLocks noChangeArrowheads="1"/>
              </p:cNvSpPr>
              <p:nvPr/>
            </p:nvSpPr>
            <p:spPr bwMode="auto">
              <a:xfrm>
                <a:off x="671" y="2931"/>
                <a:ext cx="1588" cy="68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4999" name="Text Box 7"/>
              <p:cNvSpPr txBox="1">
                <a:spLocks noChangeArrowheads="1"/>
              </p:cNvSpPr>
              <p:nvPr/>
            </p:nvSpPr>
            <p:spPr bwMode="auto">
              <a:xfrm>
                <a:off x="676" y="2919"/>
                <a:ext cx="86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Arial" charset="0"/>
                    <a:ea typeface="MS Gothic" pitchFamily="49" charset="-128"/>
                  </a:defRPr>
                </a:lvl1pPr>
                <a:lvl2pPr marL="457200">
                  <a:defRPr>
                    <a:solidFill>
                      <a:srgbClr val="000000"/>
                    </a:solidFill>
                    <a:latin typeface="Arial" charset="0"/>
                    <a:ea typeface="MS Gothic" pitchFamily="49" charset="-128"/>
                  </a:defRPr>
                </a:lvl2pPr>
                <a:lvl3pPr marL="914400">
                  <a:defRPr>
                    <a:solidFill>
                      <a:srgbClr val="000000"/>
                    </a:solidFill>
                    <a:latin typeface="Arial" charset="0"/>
                    <a:ea typeface="MS Gothic" pitchFamily="49" charset="-128"/>
                  </a:defRPr>
                </a:lvl3pPr>
                <a:lvl4pPr marL="1371600">
                  <a:defRPr>
                    <a:solidFill>
                      <a:srgbClr val="000000"/>
                    </a:solidFill>
                    <a:latin typeface="Arial" charset="0"/>
                    <a:ea typeface="MS Gothic" pitchFamily="49" charset="-128"/>
                  </a:defRPr>
                </a:lvl4pPr>
                <a:lvl5pPr marL="1828800">
                  <a:defRPr>
                    <a:solidFill>
                      <a:srgbClr val="000000"/>
                    </a:solidFill>
                    <a:latin typeface="Arial" charset="0"/>
                    <a:ea typeface="MS Gothic" pitchFamily="49" charset="-128"/>
                  </a:defRPr>
                </a:lvl5pPr>
                <a:lvl6pPr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rgbClr val="000000"/>
                    </a:solidFill>
                    <a:latin typeface="Arial" charset="0"/>
                    <a:ea typeface="MS Gothic" pitchFamily="49" charset="-128"/>
                  </a:defRPr>
                </a:lvl6pPr>
                <a:lvl7pPr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rgbClr val="000000"/>
                    </a:solidFill>
                    <a:latin typeface="Arial" charset="0"/>
                    <a:ea typeface="MS Gothic" pitchFamily="49" charset="-128"/>
                  </a:defRPr>
                </a:lvl7pPr>
                <a:lvl8pPr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rgbClr val="000000"/>
                    </a:solidFill>
                    <a:latin typeface="Arial" charset="0"/>
                    <a:ea typeface="MS Gothic" pitchFamily="49" charset="-128"/>
                  </a:defRPr>
                </a:lvl8pPr>
                <a:lvl9pPr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rgbClr val="000000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stand alone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aphicFrame>
          <p:nvGraphicFramePr>
            <p:cNvPr id="725000" name="Object 8"/>
            <p:cNvGraphicFramePr>
              <a:graphicFrameLocks noChangeAspect="1"/>
            </p:cNvGraphicFramePr>
            <p:nvPr/>
          </p:nvGraphicFramePr>
          <p:xfrm>
            <a:off x="4121" y="1245"/>
            <a:ext cx="647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Visio" r:id="rId4" imgW="1027054" imgH="947725" progId="Visio.Drawing.11">
                    <p:embed/>
                  </p:oleObj>
                </mc:Choice>
                <mc:Fallback>
                  <p:oleObj name="Visio" r:id="rId4" imgW="1027054" imgH="94772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1" y="1245"/>
                          <a:ext cx="647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5001" name="Rectangle 9"/>
          <p:cNvSpPr>
            <a:spLocks noChangeArrowheads="1"/>
          </p:cNvSpPr>
          <p:nvPr/>
        </p:nvSpPr>
        <p:spPr bwMode="auto">
          <a:xfrm>
            <a:off x="2577612" y="3141664"/>
            <a:ext cx="3099288" cy="2016125"/>
          </a:xfrm>
          <a:prstGeom prst="rect">
            <a:avLst/>
          </a:prstGeom>
          <a:noFill/>
          <a:ln w="28575" cap="rnd">
            <a:solidFill>
              <a:schemeClr val="bg2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725002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3774831" y="4292601"/>
          <a:ext cx="490904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Visio" r:id="rId6" imgW="1395415" imgH="1438006" progId="Visio.Drawing.11">
                  <p:embed/>
                </p:oleObj>
              </mc:Choice>
              <mc:Fallback>
                <p:oleObj name="Visio" r:id="rId6" imgW="1395415" imgH="14380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4831" y="4292601"/>
                        <a:ext cx="490904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Delft-FEWS Configuration Course - Introduction to Delft-FEWS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36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 eaLnBrk="1"/>
            <a:r>
              <a:rPr lang="nl-NL" smtClean="0"/>
              <a:t>Delft-FEWS System overview (client-server)</a:t>
            </a:r>
            <a:endParaRPr lang="en-US" smtClean="0"/>
          </a:p>
        </p:txBody>
      </p:sp>
      <p:grpSp>
        <p:nvGrpSpPr>
          <p:cNvPr id="21510" name="Group 47"/>
          <p:cNvGrpSpPr>
            <a:grpSpLocks/>
          </p:cNvGrpSpPr>
          <p:nvPr/>
        </p:nvGrpSpPr>
        <p:grpSpPr bwMode="auto">
          <a:xfrm>
            <a:off x="42496" y="1281114"/>
            <a:ext cx="9073662" cy="5519737"/>
            <a:chOff x="29" y="801"/>
            <a:chExt cx="6192" cy="3477"/>
          </a:xfrm>
        </p:grpSpPr>
        <p:grpSp>
          <p:nvGrpSpPr>
            <p:cNvPr id="21519" name="Group 4"/>
            <p:cNvGrpSpPr>
              <a:grpSpLocks/>
            </p:cNvGrpSpPr>
            <p:nvPr/>
          </p:nvGrpSpPr>
          <p:grpSpPr bwMode="auto">
            <a:xfrm>
              <a:off x="2045" y="3213"/>
              <a:ext cx="1910" cy="1030"/>
              <a:chOff x="671" y="2582"/>
              <a:chExt cx="1763" cy="1030"/>
            </a:xfrm>
          </p:grpSpPr>
          <p:grpSp>
            <p:nvGrpSpPr>
              <p:cNvPr id="21556" name="Group 5"/>
              <p:cNvGrpSpPr>
                <a:grpSpLocks/>
              </p:cNvGrpSpPr>
              <p:nvPr/>
            </p:nvGrpSpPr>
            <p:grpSpPr bwMode="auto">
              <a:xfrm>
                <a:off x="671" y="2919"/>
                <a:ext cx="1588" cy="693"/>
                <a:chOff x="671" y="2919"/>
                <a:chExt cx="1588" cy="693"/>
              </a:xfrm>
            </p:grpSpPr>
            <p:sp>
              <p:nvSpPr>
                <p:cNvPr id="21559" name="AutoShape 6"/>
                <p:cNvSpPr>
                  <a:spLocks noChangeArrowheads="1"/>
                </p:cNvSpPr>
                <p:nvPr/>
              </p:nvSpPr>
              <p:spPr bwMode="auto">
                <a:xfrm>
                  <a:off x="671" y="2931"/>
                  <a:ext cx="1588" cy="68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EC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914400" hangingPunct="1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6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676" y="2919"/>
                  <a:ext cx="1191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1pPr>
                  <a:lvl2pPr marL="742950" indent="-28575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2pPr>
                  <a:lvl3pPr marL="11430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3pPr>
                  <a:lvl4pPr marL="16002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4pPr>
                  <a:lvl5pPr marL="20574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9pPr>
                </a:lstStyle>
                <a:p>
                  <a:pPr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r>
                    <a:rPr lang="nl-NL">
                      <a:solidFill>
                        <a:schemeClr val="tx1"/>
                      </a:solidFill>
                    </a:rPr>
                    <a:t>central database</a:t>
                  </a: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aphicFrame>
            <p:nvGraphicFramePr>
              <p:cNvPr id="21557" name="Object 8"/>
              <p:cNvGraphicFramePr>
                <a:graphicFrameLocks noChangeAspect="1"/>
              </p:cNvGraphicFramePr>
              <p:nvPr/>
            </p:nvGraphicFramePr>
            <p:xfrm>
              <a:off x="1292" y="3158"/>
              <a:ext cx="352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0" name="Visio" r:id="rId4" imgW="1395415" imgH="1438006" progId="Visio.Drawing.11">
                      <p:embed/>
                    </p:oleObj>
                  </mc:Choice>
                  <mc:Fallback>
                    <p:oleObj name="Visio" r:id="rId4" imgW="1395415" imgH="143800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92" y="3158"/>
                            <a:ext cx="352" cy="3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58" name="Object 9"/>
              <p:cNvGraphicFramePr>
                <a:graphicFrameLocks noChangeAspect="1"/>
              </p:cNvGraphicFramePr>
              <p:nvPr/>
            </p:nvGraphicFramePr>
            <p:xfrm>
              <a:off x="1970" y="2582"/>
              <a:ext cx="464" cy="6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1" name="Visio" r:id="rId6" imgW="736397" imgH="962030" progId="Visio.Drawing.11">
                      <p:embed/>
                    </p:oleObj>
                  </mc:Choice>
                  <mc:Fallback>
                    <p:oleObj name="Visio" r:id="rId6" imgW="736397" imgH="962030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0" y="2582"/>
                            <a:ext cx="464" cy="6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1520" name="Group 10"/>
            <p:cNvGrpSpPr>
              <a:grpSpLocks/>
            </p:cNvGrpSpPr>
            <p:nvPr/>
          </p:nvGrpSpPr>
          <p:grpSpPr bwMode="auto">
            <a:xfrm>
              <a:off x="2045" y="2042"/>
              <a:ext cx="1871" cy="1035"/>
              <a:chOff x="671" y="1500"/>
              <a:chExt cx="1727" cy="1035"/>
            </a:xfrm>
          </p:grpSpPr>
          <p:grpSp>
            <p:nvGrpSpPr>
              <p:cNvPr id="21552" name="Group 11"/>
              <p:cNvGrpSpPr>
                <a:grpSpLocks/>
              </p:cNvGrpSpPr>
              <p:nvPr/>
            </p:nvGrpSpPr>
            <p:grpSpPr bwMode="auto">
              <a:xfrm>
                <a:off x="671" y="1842"/>
                <a:ext cx="1588" cy="693"/>
                <a:chOff x="671" y="2919"/>
                <a:chExt cx="1588" cy="693"/>
              </a:xfrm>
            </p:grpSpPr>
            <p:sp>
              <p:nvSpPr>
                <p:cNvPr id="21554" name="AutoShape 12"/>
                <p:cNvSpPr>
                  <a:spLocks noChangeArrowheads="1"/>
                </p:cNvSpPr>
                <p:nvPr/>
              </p:nvSpPr>
              <p:spPr bwMode="auto">
                <a:xfrm>
                  <a:off x="671" y="2931"/>
                  <a:ext cx="1588" cy="68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EC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914400" hangingPunct="1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5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76" y="2919"/>
                  <a:ext cx="119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1pPr>
                  <a:lvl2pPr marL="742950" indent="-28575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2pPr>
                  <a:lvl3pPr marL="11430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3pPr>
                  <a:lvl4pPr marL="16002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4pPr>
                  <a:lvl5pPr marL="20574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9pPr>
                </a:lstStyle>
                <a:p>
                  <a:pPr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r>
                    <a:rPr lang="nl-NL">
                      <a:solidFill>
                        <a:schemeClr val="tx1"/>
                      </a:solidFill>
                    </a:rPr>
                    <a:t>master controller</a:t>
                  </a: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aphicFrame>
            <p:nvGraphicFramePr>
              <p:cNvPr id="21553" name="Object 14"/>
              <p:cNvGraphicFramePr>
                <a:graphicFrameLocks noChangeAspect="1"/>
              </p:cNvGraphicFramePr>
              <p:nvPr/>
            </p:nvGraphicFramePr>
            <p:xfrm>
              <a:off x="1931" y="1500"/>
              <a:ext cx="467" cy="5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2" name="Visio" r:id="rId8" imgW="741599" imgH="947725" progId="Visio.Drawing.11">
                      <p:embed/>
                    </p:oleObj>
                  </mc:Choice>
                  <mc:Fallback>
                    <p:oleObj name="Visio" r:id="rId8" imgW="741599" imgH="947725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31" y="1500"/>
                            <a:ext cx="467" cy="5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521" name="AutoShape 25"/>
            <p:cNvCxnSpPr>
              <a:cxnSpLocks noChangeShapeType="1"/>
              <a:stCxn id="21540" idx="1"/>
              <a:endCxn id="21554" idx="3"/>
            </p:cNvCxnSpPr>
            <p:nvPr/>
          </p:nvCxnSpPr>
          <p:spPr bwMode="auto">
            <a:xfrm flipH="1">
              <a:off x="3765" y="2730"/>
              <a:ext cx="459" cy="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22" name="AutoShape 26"/>
            <p:cNvCxnSpPr>
              <a:cxnSpLocks noChangeShapeType="1"/>
              <a:stCxn id="21559" idx="0"/>
              <a:endCxn id="21554" idx="2"/>
            </p:cNvCxnSpPr>
            <p:nvPr/>
          </p:nvCxnSpPr>
          <p:spPr bwMode="auto">
            <a:xfrm flipV="1">
              <a:off x="2906" y="3077"/>
              <a:ext cx="0" cy="48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1523" name="Group 27"/>
            <p:cNvGrpSpPr>
              <a:grpSpLocks/>
            </p:cNvGrpSpPr>
            <p:nvPr/>
          </p:nvGrpSpPr>
          <p:grpSpPr bwMode="auto">
            <a:xfrm>
              <a:off x="104" y="3219"/>
              <a:ext cx="1889" cy="1024"/>
              <a:chOff x="2835" y="447"/>
              <a:chExt cx="1744" cy="1024"/>
            </a:xfrm>
          </p:grpSpPr>
          <p:grpSp>
            <p:nvGrpSpPr>
              <p:cNvPr id="21548" name="Group 28"/>
              <p:cNvGrpSpPr>
                <a:grpSpLocks/>
              </p:cNvGrpSpPr>
              <p:nvPr/>
            </p:nvGrpSpPr>
            <p:grpSpPr bwMode="auto">
              <a:xfrm>
                <a:off x="2835" y="778"/>
                <a:ext cx="1588" cy="693"/>
                <a:chOff x="671" y="2919"/>
                <a:chExt cx="1588" cy="693"/>
              </a:xfrm>
            </p:grpSpPr>
            <p:sp>
              <p:nvSpPr>
                <p:cNvPr id="21550" name="AutoShape 29"/>
                <p:cNvSpPr>
                  <a:spLocks noChangeArrowheads="1"/>
                </p:cNvSpPr>
                <p:nvPr/>
              </p:nvSpPr>
              <p:spPr bwMode="auto">
                <a:xfrm>
                  <a:off x="671" y="2931"/>
                  <a:ext cx="1588" cy="68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EC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914400" hangingPunct="1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51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676" y="2919"/>
                  <a:ext cx="1110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1pPr>
                  <a:lvl2pPr marL="742950" indent="-28575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2pPr>
                  <a:lvl3pPr marL="11430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3pPr>
                  <a:lvl4pPr marL="16002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4pPr>
                  <a:lvl5pPr marL="20574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9pPr>
                </a:lstStyle>
                <a:p>
                  <a:pPr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r>
                    <a:rPr lang="nl-NL">
                      <a:solidFill>
                        <a:schemeClr val="tx1"/>
                      </a:solidFill>
                    </a:rPr>
                    <a:t>admin interface</a:t>
                  </a: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aphicFrame>
            <p:nvGraphicFramePr>
              <p:cNvPr id="21549" name="Object 31"/>
              <p:cNvGraphicFramePr>
                <a:graphicFrameLocks noChangeAspect="1"/>
              </p:cNvGraphicFramePr>
              <p:nvPr/>
            </p:nvGraphicFramePr>
            <p:xfrm>
              <a:off x="4112" y="447"/>
              <a:ext cx="467" cy="5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3" name="Visio" r:id="rId10" imgW="741599" imgH="947725" progId="Visio.Drawing.11">
                      <p:embed/>
                    </p:oleObj>
                  </mc:Choice>
                  <mc:Fallback>
                    <p:oleObj name="Visio" r:id="rId10" imgW="741599" imgH="947725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2" y="447"/>
                            <a:ext cx="467" cy="5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524" name="AutoShape 32"/>
            <p:cNvCxnSpPr>
              <a:cxnSpLocks noChangeShapeType="1"/>
              <a:stCxn id="21550" idx="0"/>
              <a:endCxn id="21554" idx="1"/>
            </p:cNvCxnSpPr>
            <p:nvPr/>
          </p:nvCxnSpPr>
          <p:spPr bwMode="auto">
            <a:xfrm rot="-5400000">
              <a:off x="1092" y="2609"/>
              <a:ext cx="825" cy="1081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prstDash val="sysDot"/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525" name="AutoShape 33"/>
            <p:cNvCxnSpPr>
              <a:cxnSpLocks noChangeShapeType="1"/>
              <a:stCxn id="21554" idx="0"/>
              <a:endCxn id="21546" idx="2"/>
            </p:cNvCxnSpPr>
            <p:nvPr/>
          </p:nvCxnSpPr>
          <p:spPr bwMode="auto">
            <a:xfrm flipH="1" flipV="1">
              <a:off x="2896" y="1907"/>
              <a:ext cx="9" cy="4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526" name="Rectangle 35"/>
            <p:cNvSpPr>
              <a:spLocks noChangeArrowheads="1"/>
            </p:cNvSpPr>
            <p:nvPr/>
          </p:nvSpPr>
          <p:spPr bwMode="auto">
            <a:xfrm>
              <a:off x="51" y="827"/>
              <a:ext cx="3904" cy="3448"/>
            </a:xfrm>
            <a:prstGeom prst="rect">
              <a:avLst/>
            </a:prstGeom>
            <a:noFill/>
            <a:ln w="28575" cap="rnd">
              <a:solidFill>
                <a:schemeClr val="bg2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7" name="Rectangle 36"/>
            <p:cNvSpPr>
              <a:spLocks noChangeArrowheads="1"/>
            </p:cNvSpPr>
            <p:nvPr/>
          </p:nvSpPr>
          <p:spPr bwMode="auto">
            <a:xfrm>
              <a:off x="4080" y="830"/>
              <a:ext cx="2115" cy="3448"/>
            </a:xfrm>
            <a:prstGeom prst="rect">
              <a:avLst/>
            </a:prstGeom>
            <a:noFill/>
            <a:ln w="28575" cap="rnd">
              <a:solidFill>
                <a:schemeClr val="bg2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Text Box 37"/>
            <p:cNvSpPr txBox="1">
              <a:spLocks noChangeArrowheads="1"/>
            </p:cNvSpPr>
            <p:nvPr/>
          </p:nvSpPr>
          <p:spPr bwMode="auto">
            <a:xfrm>
              <a:off x="29" y="801"/>
              <a:ext cx="5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1pPr>
              <a:lvl2pPr marL="742950" indent="-28575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2pPr>
              <a:lvl3pPr marL="11430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3pPr>
              <a:lvl4pPr marL="16002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4pPr>
              <a:lvl5pPr marL="20574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9pPr>
            </a:lstStyle>
            <a:p>
              <a:pPr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nl-NL">
                  <a:solidFill>
                    <a:schemeClr val="bg2"/>
                  </a:solidFill>
                </a:rPr>
                <a:t>server</a:t>
              </a:r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1529" name="Text Box 38"/>
            <p:cNvSpPr txBox="1">
              <a:spLocks noChangeArrowheads="1"/>
            </p:cNvSpPr>
            <p:nvPr/>
          </p:nvSpPr>
          <p:spPr bwMode="auto">
            <a:xfrm>
              <a:off x="4054" y="801"/>
              <a:ext cx="4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1pPr>
              <a:lvl2pPr marL="742950" indent="-28575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2pPr>
              <a:lvl3pPr marL="11430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3pPr>
              <a:lvl4pPr marL="16002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4pPr>
              <a:lvl5pPr marL="20574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9pPr>
            </a:lstStyle>
            <a:p>
              <a:pPr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nl-NL">
                  <a:solidFill>
                    <a:schemeClr val="bg2"/>
                  </a:solidFill>
                </a:rPr>
                <a:t>client</a:t>
              </a:r>
              <a:endParaRPr lang="en-US">
                <a:solidFill>
                  <a:schemeClr val="bg2"/>
                </a:solidFill>
              </a:endParaRPr>
            </a:p>
          </p:txBody>
        </p:sp>
        <p:grpSp>
          <p:nvGrpSpPr>
            <p:cNvPr id="21530" name="Group 46"/>
            <p:cNvGrpSpPr>
              <a:grpSpLocks/>
            </p:cNvGrpSpPr>
            <p:nvPr/>
          </p:nvGrpSpPr>
          <p:grpSpPr bwMode="auto">
            <a:xfrm>
              <a:off x="2036" y="872"/>
              <a:ext cx="1871" cy="1078"/>
              <a:chOff x="2036" y="872"/>
              <a:chExt cx="1871" cy="1078"/>
            </a:xfrm>
          </p:grpSpPr>
          <p:grpSp>
            <p:nvGrpSpPr>
              <p:cNvPr id="21542" name="Group 15"/>
              <p:cNvGrpSpPr>
                <a:grpSpLocks/>
              </p:cNvGrpSpPr>
              <p:nvPr/>
            </p:nvGrpSpPr>
            <p:grpSpPr bwMode="auto">
              <a:xfrm>
                <a:off x="2036" y="1214"/>
                <a:ext cx="1720" cy="693"/>
                <a:chOff x="671" y="2919"/>
                <a:chExt cx="1588" cy="693"/>
              </a:xfrm>
            </p:grpSpPr>
            <p:sp>
              <p:nvSpPr>
                <p:cNvPr id="21546" name="AutoShape 16"/>
                <p:cNvSpPr>
                  <a:spLocks noChangeArrowheads="1"/>
                </p:cNvSpPr>
                <p:nvPr/>
              </p:nvSpPr>
              <p:spPr bwMode="auto">
                <a:xfrm>
                  <a:off x="671" y="2931"/>
                  <a:ext cx="1588" cy="68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EC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defTabSz="914400" hangingPunct="1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4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676" y="2919"/>
                  <a:ext cx="1336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1pPr>
                  <a:lvl2pPr marL="742950" indent="-28575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2pPr>
                  <a:lvl3pPr marL="11430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3pPr>
                  <a:lvl4pPr marL="16002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4pPr>
                  <a:lvl5pPr marL="2057400" indent="-228600" eaLnBrk="0"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itchFamily="2" charset="2"/>
                    <a:defRPr>
                      <a:solidFill>
                        <a:schemeClr val="bg1"/>
                      </a:solidFill>
                      <a:latin typeface="Arial" charset="0"/>
                      <a:ea typeface="MS Gothic" pitchFamily="49" charset="-128"/>
                    </a:defRPr>
                  </a:lvl9pPr>
                </a:lstStyle>
                <a:p>
                  <a:pPr defTabSz="914400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r>
                    <a:rPr lang="nl-NL">
                      <a:solidFill>
                        <a:schemeClr val="tx1"/>
                      </a:solidFill>
                    </a:rPr>
                    <a:t>forecasting shell(s)</a:t>
                  </a: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aphicFrame>
            <p:nvGraphicFramePr>
              <p:cNvPr id="21543" name="Object 18"/>
              <p:cNvGraphicFramePr>
                <a:graphicFrameLocks noChangeAspect="1"/>
              </p:cNvGraphicFramePr>
              <p:nvPr/>
            </p:nvGraphicFramePr>
            <p:xfrm>
              <a:off x="3401" y="872"/>
              <a:ext cx="506" cy="5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4" name="Visio" r:id="rId12" imgW="741599" imgH="947725" progId="Visio.Drawing.11">
                      <p:embed/>
                    </p:oleObj>
                  </mc:Choice>
                  <mc:Fallback>
                    <p:oleObj name="Visio" r:id="rId12" imgW="741599" imgH="947725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1" y="872"/>
                            <a:ext cx="506" cy="5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544" name="Object 19"/>
              <p:cNvGraphicFramePr>
                <a:graphicFrameLocks noChangeAspect="1"/>
              </p:cNvGraphicFramePr>
              <p:nvPr/>
            </p:nvGraphicFramePr>
            <p:xfrm>
              <a:off x="2724" y="1486"/>
              <a:ext cx="381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5" name="Visio" r:id="rId13" imgW="1395415" imgH="1438006" progId="Visio.Drawing.11">
                      <p:embed/>
                    </p:oleObj>
                  </mc:Choice>
                  <mc:Fallback>
                    <p:oleObj name="Visio" r:id="rId13" imgW="1395415" imgH="143800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24" y="1486"/>
                            <a:ext cx="381" cy="3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545" name="Text Box 39"/>
              <p:cNvSpPr txBox="1">
                <a:spLocks noChangeArrowheads="1"/>
              </p:cNvSpPr>
              <p:nvPr/>
            </p:nvSpPr>
            <p:spPr bwMode="auto">
              <a:xfrm>
                <a:off x="3319" y="1717"/>
                <a:ext cx="43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1pPr>
                <a:lvl2pPr marL="742950" indent="-28575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2pPr>
                <a:lvl3pPr marL="11430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3pPr>
                <a:lvl4pPr marL="16002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4pPr>
                <a:lvl5pPr marL="20574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914400" eaLnBrk="1"/>
                <a:r>
                  <a:rPr lang="nl-NL" b="1">
                    <a:solidFill>
                      <a:schemeClr val="tx1"/>
                    </a:solidFill>
                  </a:rPr>
                  <a:t>FSS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531" name="Group 45"/>
            <p:cNvGrpSpPr>
              <a:grpSpLocks/>
            </p:cNvGrpSpPr>
            <p:nvPr/>
          </p:nvGrpSpPr>
          <p:grpSpPr bwMode="auto">
            <a:xfrm>
              <a:off x="4224" y="2073"/>
              <a:ext cx="1997" cy="1038"/>
              <a:chOff x="4224" y="2073"/>
              <a:chExt cx="1997" cy="1038"/>
            </a:xfrm>
          </p:grpSpPr>
          <p:grpSp>
            <p:nvGrpSpPr>
              <p:cNvPr id="21535" name="Group 20"/>
              <p:cNvGrpSpPr>
                <a:grpSpLocks/>
              </p:cNvGrpSpPr>
              <p:nvPr/>
            </p:nvGrpSpPr>
            <p:grpSpPr bwMode="auto">
              <a:xfrm>
                <a:off x="4224" y="2073"/>
                <a:ext cx="1997" cy="997"/>
                <a:chOff x="2925" y="1245"/>
                <a:chExt cx="1843" cy="997"/>
              </a:xfrm>
            </p:grpSpPr>
            <p:grpSp>
              <p:nvGrpSpPr>
                <p:cNvPr id="21538" name="Group 21"/>
                <p:cNvGrpSpPr>
                  <a:grpSpLocks/>
                </p:cNvGrpSpPr>
                <p:nvPr/>
              </p:nvGrpSpPr>
              <p:grpSpPr bwMode="auto">
                <a:xfrm>
                  <a:off x="2925" y="1549"/>
                  <a:ext cx="1588" cy="693"/>
                  <a:chOff x="671" y="2919"/>
                  <a:chExt cx="1588" cy="693"/>
                </a:xfrm>
              </p:grpSpPr>
              <p:sp>
                <p:nvSpPr>
                  <p:cNvPr id="21540" name="AutoShape 22"/>
                  <p:cNvSpPr>
                    <a:spLocks noChangeArrowheads="1"/>
                  </p:cNvSpPr>
                  <p:nvPr/>
                </p:nvSpPr>
                <p:spPr bwMode="auto">
                  <a:xfrm>
                    <a:off x="671" y="2931"/>
                    <a:ext cx="1588" cy="68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CCEC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defTabSz="914400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</a:pPr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541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6" y="2919"/>
                    <a:ext cx="1207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>
                      <a:defRPr>
                        <a:solidFill>
                          <a:schemeClr val="bg1"/>
                        </a:solidFill>
                        <a:latin typeface="Arial" charset="0"/>
                        <a:ea typeface="MS Gothic" pitchFamily="49" charset="-128"/>
                      </a:defRPr>
                    </a:lvl1pPr>
                    <a:lvl2pPr marL="742950" indent="-285750" eaLnBrk="0">
                      <a:defRPr>
                        <a:solidFill>
                          <a:schemeClr val="bg1"/>
                        </a:solidFill>
                        <a:latin typeface="Arial" charset="0"/>
                        <a:ea typeface="MS Gothic" pitchFamily="49" charset="-128"/>
                      </a:defRPr>
                    </a:lvl2pPr>
                    <a:lvl3pPr marL="1143000" indent="-228600" eaLnBrk="0">
                      <a:defRPr>
                        <a:solidFill>
                          <a:schemeClr val="bg1"/>
                        </a:solidFill>
                        <a:latin typeface="Arial" charset="0"/>
                        <a:ea typeface="MS Gothic" pitchFamily="49" charset="-128"/>
                      </a:defRPr>
                    </a:lvl3pPr>
                    <a:lvl4pPr marL="1600200" indent="-228600" eaLnBrk="0">
                      <a:defRPr>
                        <a:solidFill>
                          <a:schemeClr val="bg1"/>
                        </a:solidFill>
                        <a:latin typeface="Arial" charset="0"/>
                        <a:ea typeface="MS Gothic" pitchFamily="49" charset="-128"/>
                      </a:defRPr>
                    </a:lvl4pPr>
                    <a:lvl5pPr marL="2057400" indent="-228600" eaLnBrk="0">
                      <a:defRPr>
                        <a:solidFill>
                          <a:schemeClr val="bg1"/>
                        </a:solidFill>
                        <a:latin typeface="Arial" charset="0"/>
                        <a:ea typeface="MS Gothic" pitchFamily="49" charset="-128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>
                        <a:solidFill>
                          <a:schemeClr val="bg1"/>
                        </a:solidFill>
                        <a:latin typeface="Arial" charset="0"/>
                        <a:ea typeface="MS Gothic" pitchFamily="49" charset="-128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>
                        <a:solidFill>
                          <a:schemeClr val="bg1"/>
                        </a:solidFill>
                        <a:latin typeface="Arial" charset="0"/>
                        <a:ea typeface="MS Gothic" pitchFamily="49" charset="-128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>
                        <a:solidFill>
                          <a:schemeClr val="bg1"/>
                        </a:solidFill>
                        <a:latin typeface="Arial" charset="0"/>
                        <a:ea typeface="MS Gothic" pitchFamily="49" charset="-128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45000"/>
                      <a:buFont typeface="Wingdings" pitchFamily="2" charset="2"/>
                      <a:defRPr>
                        <a:solidFill>
                          <a:schemeClr val="bg1"/>
                        </a:solidFill>
                        <a:latin typeface="Arial" charset="0"/>
                        <a:ea typeface="MS Gothic" pitchFamily="49" charset="-128"/>
                      </a:defRPr>
                    </a:lvl9pPr>
                  </a:lstStyle>
                  <a:p>
                    <a:pPr defTabSz="914400" eaLnBrk="1" hangingPunct="1">
                      <a:lnSpc>
                        <a:spcPct val="100000"/>
                      </a:lnSpc>
                      <a:buClrTx/>
                      <a:buSzTx/>
                      <a:buFontTx/>
                      <a:buNone/>
                    </a:pPr>
                    <a:r>
                      <a:rPr lang="nl-NL">
                        <a:solidFill>
                          <a:schemeClr val="tx1"/>
                        </a:solidFill>
                      </a:rPr>
                      <a:t>operator client(s)</a:t>
                    </a:r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aphicFrame>
              <p:nvGraphicFramePr>
                <p:cNvPr id="21539" name="Object 24"/>
                <p:cNvGraphicFramePr>
                  <a:graphicFrameLocks noChangeAspect="1"/>
                </p:cNvGraphicFramePr>
                <p:nvPr/>
              </p:nvGraphicFramePr>
              <p:xfrm>
                <a:off x="4121" y="1245"/>
                <a:ext cx="647" cy="5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6" name="Visio" r:id="rId14" imgW="1027054" imgH="947725" progId="Visio.Drawing.11">
                        <p:embed/>
                      </p:oleObj>
                    </mc:Choice>
                    <mc:Fallback>
                      <p:oleObj name="Visio" r:id="rId14" imgW="1027054" imgH="947725" progId="Visio.Drawing.11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21" y="1245"/>
                              <a:ext cx="647" cy="59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21536" name="Object 34"/>
              <p:cNvGraphicFramePr>
                <a:graphicFrameLocks noChangeAspect="1"/>
              </p:cNvGraphicFramePr>
              <p:nvPr/>
            </p:nvGraphicFramePr>
            <p:xfrm>
              <a:off x="4909" y="2687"/>
              <a:ext cx="373" cy="3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7" name="Visio" r:id="rId16" imgW="1395415" imgH="1438006" progId="Visio.Drawing.11">
                      <p:embed/>
                    </p:oleObj>
                  </mc:Choice>
                  <mc:Fallback>
                    <p:oleObj name="Visio" r:id="rId16" imgW="1395415" imgH="1438006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09" y="2687"/>
                            <a:ext cx="373" cy="3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537" name="Text Box 40"/>
              <p:cNvSpPr txBox="1">
                <a:spLocks noChangeArrowheads="1"/>
              </p:cNvSpPr>
              <p:nvPr/>
            </p:nvSpPr>
            <p:spPr bwMode="auto">
              <a:xfrm>
                <a:off x="5623" y="2878"/>
                <a:ext cx="362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1pPr>
                <a:lvl2pPr marL="742950" indent="-28575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2pPr>
                <a:lvl3pPr marL="11430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3pPr>
                <a:lvl4pPr marL="16002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4pPr>
                <a:lvl5pPr marL="20574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914400" eaLnBrk="1"/>
                <a:r>
                  <a:rPr lang="nl-NL" b="1">
                    <a:solidFill>
                      <a:schemeClr val="tx1"/>
                    </a:solidFill>
                  </a:rPr>
                  <a:t>OC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532" name="Text Box 41"/>
            <p:cNvSpPr txBox="1">
              <a:spLocks noChangeArrowheads="1"/>
            </p:cNvSpPr>
            <p:nvPr/>
          </p:nvSpPr>
          <p:spPr bwMode="auto">
            <a:xfrm>
              <a:off x="3401" y="2878"/>
              <a:ext cx="37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1pPr>
              <a:lvl2pPr marL="742950" indent="-28575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2pPr>
              <a:lvl3pPr marL="11430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3pPr>
              <a:lvl4pPr marL="16002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4pPr>
              <a:lvl5pPr marL="20574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9pPr>
            </a:lstStyle>
            <a:p>
              <a:pPr defTabSz="914400" eaLnBrk="1"/>
              <a:r>
                <a:rPr lang="nl-NL" b="1">
                  <a:solidFill>
                    <a:schemeClr val="tx1"/>
                  </a:solidFill>
                </a:rPr>
                <a:t>MC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21533" name="Text Box 42"/>
            <p:cNvSpPr txBox="1">
              <a:spLocks noChangeArrowheads="1"/>
            </p:cNvSpPr>
            <p:nvPr/>
          </p:nvSpPr>
          <p:spPr bwMode="auto">
            <a:xfrm>
              <a:off x="3348" y="4013"/>
              <a:ext cx="4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1pPr>
              <a:lvl2pPr marL="742950" indent="-28575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2pPr>
              <a:lvl3pPr marL="11430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3pPr>
              <a:lvl4pPr marL="16002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4pPr>
              <a:lvl5pPr marL="20574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9pPr>
            </a:lstStyle>
            <a:p>
              <a:pPr defTabSz="914400" eaLnBrk="1"/>
              <a:r>
                <a:rPr lang="nl-NL" b="1">
                  <a:solidFill>
                    <a:schemeClr val="tx1"/>
                  </a:solidFill>
                </a:rPr>
                <a:t>CDB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21534" name="Text Box 43"/>
            <p:cNvSpPr txBox="1">
              <a:spLocks noChangeArrowheads="1"/>
            </p:cNvSpPr>
            <p:nvPr/>
          </p:nvSpPr>
          <p:spPr bwMode="auto">
            <a:xfrm>
              <a:off x="1487" y="4013"/>
              <a:ext cx="2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1pPr>
              <a:lvl2pPr marL="742950" indent="-28575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2pPr>
              <a:lvl3pPr marL="11430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3pPr>
              <a:lvl4pPr marL="16002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4pPr>
              <a:lvl5pPr marL="20574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9pPr>
            </a:lstStyle>
            <a:p>
              <a:pPr defTabSz="914400" eaLnBrk="1"/>
              <a:r>
                <a:rPr lang="nl-NL" b="1">
                  <a:solidFill>
                    <a:schemeClr val="tx1"/>
                  </a:solidFill>
                </a:rPr>
                <a:t>AI</a:t>
              </a:r>
              <a:endParaRPr 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21511" name="Rectangle 3"/>
          <p:cNvSpPr txBox="1">
            <a:spLocks noChangeArrowheads="1"/>
          </p:cNvSpPr>
          <p:nvPr/>
        </p:nvSpPr>
        <p:spPr bwMode="auto">
          <a:xfrm>
            <a:off x="74735" y="1828800"/>
            <a:ext cx="3886200" cy="43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8938" indent="-293688" defTabSz="414338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414338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414338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414338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414338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1433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1433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1433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1433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>
              <a:spcAft>
                <a:spcPts val="1288"/>
              </a:spcAft>
              <a:buClr>
                <a:schemeClr val="bg2"/>
              </a:buClr>
              <a:buSzPct val="300000"/>
              <a:buFontTx/>
              <a:buChar char="."/>
            </a:pPr>
            <a:endParaRPr lang="nl-NL" sz="2000">
              <a:solidFill>
                <a:srgbClr val="000000"/>
              </a:solidFill>
            </a:endParaRPr>
          </a:p>
          <a:p>
            <a:pPr eaLnBrk="1">
              <a:spcAft>
                <a:spcPts val="1288"/>
              </a:spcAft>
              <a:buClr>
                <a:schemeClr val="bg2"/>
              </a:buClr>
              <a:buSzPct val="300000"/>
              <a:buFontTx/>
              <a:buChar char="."/>
            </a:pP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21512" name="Group 43"/>
          <p:cNvGrpSpPr>
            <a:grpSpLocks/>
          </p:cNvGrpSpPr>
          <p:nvPr/>
        </p:nvGrpSpPr>
        <p:grpSpPr bwMode="auto">
          <a:xfrm>
            <a:off x="6217628" y="1484314"/>
            <a:ext cx="2926373" cy="1582737"/>
            <a:chOff x="2925" y="1245"/>
            <a:chExt cx="1843" cy="997"/>
          </a:xfrm>
        </p:grpSpPr>
        <p:grpSp>
          <p:nvGrpSpPr>
            <p:cNvPr id="21515" name="Group 44"/>
            <p:cNvGrpSpPr>
              <a:grpSpLocks/>
            </p:cNvGrpSpPr>
            <p:nvPr/>
          </p:nvGrpSpPr>
          <p:grpSpPr bwMode="auto">
            <a:xfrm>
              <a:off x="2925" y="1549"/>
              <a:ext cx="1588" cy="693"/>
              <a:chOff x="671" y="2919"/>
              <a:chExt cx="1588" cy="693"/>
            </a:xfrm>
          </p:grpSpPr>
          <p:sp>
            <p:nvSpPr>
              <p:cNvPr id="21517" name="AutoShape 45"/>
              <p:cNvSpPr>
                <a:spLocks noChangeArrowheads="1"/>
              </p:cNvSpPr>
              <p:nvPr/>
            </p:nvSpPr>
            <p:spPr bwMode="auto">
              <a:xfrm>
                <a:off x="671" y="2931"/>
                <a:ext cx="1588" cy="68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18" name="Text Box 46"/>
              <p:cNvSpPr txBox="1">
                <a:spLocks noChangeArrowheads="1"/>
              </p:cNvSpPr>
              <p:nvPr/>
            </p:nvSpPr>
            <p:spPr bwMode="auto">
              <a:xfrm>
                <a:off x="676" y="2919"/>
                <a:ext cx="989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1pPr>
                <a:lvl2pPr marL="742950" indent="-28575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2pPr>
                <a:lvl3pPr marL="11430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3pPr>
                <a:lvl4pPr marL="16002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4pPr>
                <a:lvl5pPr marL="20574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configuration </a:t>
                </a:r>
              </a:p>
              <a:p>
                <a:pPr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manager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aphicFrame>
          <p:nvGraphicFramePr>
            <p:cNvPr id="21516" name="Object 47"/>
            <p:cNvGraphicFramePr>
              <a:graphicFrameLocks noChangeAspect="1"/>
            </p:cNvGraphicFramePr>
            <p:nvPr/>
          </p:nvGraphicFramePr>
          <p:xfrm>
            <a:off x="4121" y="1245"/>
            <a:ext cx="647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" name="Visio" r:id="rId17" imgW="1027054" imgH="947725" progId="Visio.Drawing.11">
                    <p:embed/>
                  </p:oleObj>
                </mc:Choice>
                <mc:Fallback>
                  <p:oleObj name="Visio" r:id="rId17" imgW="1027054" imgH="94772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1" y="1245"/>
                          <a:ext cx="647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13" name="Text Box 48"/>
          <p:cNvSpPr txBox="1">
            <a:spLocks noChangeArrowheads="1"/>
          </p:cNvSpPr>
          <p:nvPr/>
        </p:nvSpPr>
        <p:spPr bwMode="auto">
          <a:xfrm>
            <a:off x="8212015" y="2770188"/>
            <a:ext cx="5437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/>
            <a:r>
              <a:rPr lang="nl-NL" b="1">
                <a:solidFill>
                  <a:schemeClr val="tx1"/>
                </a:solidFill>
              </a:rPr>
              <a:t>CM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1514" name="AutoShape 49"/>
          <p:cNvCxnSpPr>
            <a:cxnSpLocks noChangeShapeType="1"/>
            <a:endCxn id="21517" idx="1"/>
          </p:cNvCxnSpPr>
          <p:nvPr/>
        </p:nvCxnSpPr>
        <p:spPr bwMode="auto">
          <a:xfrm flipV="1">
            <a:off x="5517174" y="2527300"/>
            <a:ext cx="700454" cy="181768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322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ChangeArrowheads="1"/>
          </p:cNvSpPr>
          <p:nvPr/>
        </p:nvSpPr>
        <p:spPr bwMode="auto">
          <a:xfrm>
            <a:off x="74735" y="1323975"/>
            <a:ext cx="5720862" cy="5473700"/>
          </a:xfrm>
          <a:prstGeom prst="rect">
            <a:avLst/>
          </a:prstGeom>
          <a:noFill/>
          <a:ln w="28575" cap="rnd">
            <a:solidFill>
              <a:schemeClr val="bg2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 eaLnBrk="1"/>
            <a:r>
              <a:rPr lang="nl-NL" smtClean="0"/>
              <a:t>Delft-FEWS System overview (client-server)</a:t>
            </a:r>
            <a:endParaRPr lang="en-US" smtClean="0"/>
          </a:p>
        </p:txBody>
      </p:sp>
      <p:grpSp>
        <p:nvGrpSpPr>
          <p:cNvPr id="22535" name="Group 4"/>
          <p:cNvGrpSpPr>
            <a:grpSpLocks/>
          </p:cNvGrpSpPr>
          <p:nvPr/>
        </p:nvGrpSpPr>
        <p:grpSpPr bwMode="auto">
          <a:xfrm>
            <a:off x="2996712" y="5111751"/>
            <a:ext cx="2798885" cy="1635125"/>
            <a:chOff x="671" y="2582"/>
            <a:chExt cx="1763" cy="1030"/>
          </a:xfrm>
        </p:grpSpPr>
        <p:grpSp>
          <p:nvGrpSpPr>
            <p:cNvPr id="22578" name="Group 5"/>
            <p:cNvGrpSpPr>
              <a:grpSpLocks/>
            </p:cNvGrpSpPr>
            <p:nvPr/>
          </p:nvGrpSpPr>
          <p:grpSpPr bwMode="auto">
            <a:xfrm>
              <a:off x="671" y="2919"/>
              <a:ext cx="1588" cy="693"/>
              <a:chOff x="671" y="2919"/>
              <a:chExt cx="1588" cy="693"/>
            </a:xfrm>
          </p:grpSpPr>
          <p:sp>
            <p:nvSpPr>
              <p:cNvPr id="22581" name="AutoShape 6"/>
              <p:cNvSpPr>
                <a:spLocks noChangeArrowheads="1"/>
              </p:cNvSpPr>
              <p:nvPr/>
            </p:nvSpPr>
            <p:spPr bwMode="auto">
              <a:xfrm>
                <a:off x="671" y="2931"/>
                <a:ext cx="1588" cy="68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82" name="Text Box 7"/>
              <p:cNvSpPr txBox="1">
                <a:spLocks noChangeArrowheads="1"/>
              </p:cNvSpPr>
              <p:nvPr/>
            </p:nvSpPr>
            <p:spPr bwMode="auto">
              <a:xfrm>
                <a:off x="676" y="2919"/>
                <a:ext cx="127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1pPr>
                <a:lvl2pPr marL="742950" indent="-28575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2pPr>
                <a:lvl3pPr marL="11430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3pPr>
                <a:lvl4pPr marL="16002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4pPr>
                <a:lvl5pPr marL="20574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storage of all data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aphicFrame>
          <p:nvGraphicFramePr>
            <p:cNvPr id="22579" name="Object 8"/>
            <p:cNvGraphicFramePr>
              <a:graphicFrameLocks noChangeAspect="1"/>
            </p:cNvGraphicFramePr>
            <p:nvPr/>
          </p:nvGraphicFramePr>
          <p:xfrm>
            <a:off x="1292" y="3158"/>
            <a:ext cx="352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3" name="Visio" r:id="rId4" imgW="1395415" imgH="1438006" progId="Visio.Drawing.11">
                    <p:embed/>
                  </p:oleObj>
                </mc:Choice>
                <mc:Fallback>
                  <p:oleObj name="Visio" r:id="rId4" imgW="1395415" imgH="1438006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3158"/>
                          <a:ext cx="352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80" name="Object 9"/>
            <p:cNvGraphicFramePr>
              <a:graphicFrameLocks noChangeAspect="1"/>
            </p:cNvGraphicFramePr>
            <p:nvPr/>
          </p:nvGraphicFramePr>
          <p:xfrm>
            <a:off x="1970" y="2582"/>
            <a:ext cx="464" cy="6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4" name="Visio" r:id="rId6" imgW="736397" imgH="962030" progId="Visio.Drawing.11">
                    <p:embed/>
                  </p:oleObj>
                </mc:Choice>
                <mc:Fallback>
                  <p:oleObj name="Visio" r:id="rId6" imgW="736397" imgH="96203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0" y="2582"/>
                          <a:ext cx="464" cy="6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536" name="Group 10"/>
          <p:cNvGrpSpPr>
            <a:grpSpLocks/>
          </p:cNvGrpSpPr>
          <p:nvPr/>
        </p:nvGrpSpPr>
        <p:grpSpPr bwMode="auto">
          <a:xfrm>
            <a:off x="2996712" y="3252788"/>
            <a:ext cx="2741734" cy="1643062"/>
            <a:chOff x="671" y="1500"/>
            <a:chExt cx="1727" cy="1035"/>
          </a:xfrm>
        </p:grpSpPr>
        <p:grpSp>
          <p:nvGrpSpPr>
            <p:cNvPr id="22574" name="Group 11"/>
            <p:cNvGrpSpPr>
              <a:grpSpLocks/>
            </p:cNvGrpSpPr>
            <p:nvPr/>
          </p:nvGrpSpPr>
          <p:grpSpPr bwMode="auto">
            <a:xfrm>
              <a:off x="671" y="1842"/>
              <a:ext cx="1588" cy="693"/>
              <a:chOff x="671" y="2919"/>
              <a:chExt cx="1588" cy="693"/>
            </a:xfrm>
          </p:grpSpPr>
          <p:sp>
            <p:nvSpPr>
              <p:cNvPr id="22576" name="AutoShape 12"/>
              <p:cNvSpPr>
                <a:spLocks noChangeArrowheads="1"/>
              </p:cNvSpPr>
              <p:nvPr/>
            </p:nvSpPr>
            <p:spPr bwMode="auto">
              <a:xfrm>
                <a:off x="671" y="2931"/>
                <a:ext cx="1588" cy="68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77" name="Text Box 13"/>
              <p:cNvSpPr txBox="1">
                <a:spLocks noChangeArrowheads="1"/>
              </p:cNvSpPr>
              <p:nvPr/>
            </p:nvSpPr>
            <p:spPr bwMode="auto">
              <a:xfrm>
                <a:off x="676" y="2919"/>
                <a:ext cx="1288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1pPr>
                <a:lvl2pPr marL="742950" indent="-28575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2pPr>
                <a:lvl3pPr marL="11430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3pPr>
                <a:lvl4pPr marL="16002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4pPr>
                <a:lvl5pPr marL="20574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task dispatcher</a:t>
                </a:r>
              </a:p>
              <a:p>
                <a:pPr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user management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aphicFrame>
          <p:nvGraphicFramePr>
            <p:cNvPr id="22575" name="Object 14"/>
            <p:cNvGraphicFramePr>
              <a:graphicFrameLocks noChangeAspect="1"/>
            </p:cNvGraphicFramePr>
            <p:nvPr/>
          </p:nvGraphicFramePr>
          <p:xfrm>
            <a:off x="1931" y="1500"/>
            <a:ext cx="467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5" name="Visio" r:id="rId8" imgW="741599" imgH="947725" progId="Visio.Drawing.11">
                    <p:embed/>
                  </p:oleObj>
                </mc:Choice>
                <mc:Fallback>
                  <p:oleObj name="Visio" r:id="rId8" imgW="741599" imgH="94772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1" y="1500"/>
                          <a:ext cx="467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537" name="Group 15"/>
          <p:cNvGrpSpPr>
            <a:grpSpLocks/>
          </p:cNvGrpSpPr>
          <p:nvPr/>
        </p:nvGrpSpPr>
        <p:grpSpPr bwMode="auto">
          <a:xfrm>
            <a:off x="2983523" y="1938338"/>
            <a:ext cx="2520462" cy="1100137"/>
            <a:chOff x="671" y="2919"/>
            <a:chExt cx="1588" cy="693"/>
          </a:xfrm>
        </p:grpSpPr>
        <p:sp>
          <p:nvSpPr>
            <p:cNvPr id="22572" name="AutoShape 16"/>
            <p:cNvSpPr>
              <a:spLocks noChangeArrowheads="1"/>
            </p:cNvSpPr>
            <p:nvPr/>
          </p:nvSpPr>
          <p:spPr bwMode="auto">
            <a:xfrm>
              <a:off x="671" y="2931"/>
              <a:ext cx="1588" cy="681"/>
            </a:xfrm>
            <a:prstGeom prst="roundRect">
              <a:avLst>
                <a:gd name="adj" fmla="val 16667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573" name="Text Box 17"/>
            <p:cNvSpPr txBox="1">
              <a:spLocks noChangeArrowheads="1"/>
            </p:cNvSpPr>
            <p:nvPr/>
          </p:nvSpPr>
          <p:spPr bwMode="auto">
            <a:xfrm>
              <a:off x="676" y="2919"/>
              <a:ext cx="14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1pPr>
              <a:lvl2pPr marL="742950" indent="-28575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2pPr>
              <a:lvl3pPr marL="11430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3pPr>
              <a:lvl4pPr marL="16002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4pPr>
              <a:lvl5pPr marL="2057400" indent="-228600" eaLnBrk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2" charset="2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9pPr>
            </a:lstStyle>
            <a:p>
              <a:pPr defTabSz="914400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nl-NL">
                  <a:solidFill>
                    <a:schemeClr val="tx1"/>
                  </a:solidFill>
                </a:rPr>
                <a:t>executing workflows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538" name="Object 18"/>
          <p:cNvGraphicFramePr>
            <a:graphicFrameLocks noChangeAspect="1"/>
          </p:cNvGraphicFramePr>
          <p:nvPr/>
        </p:nvGraphicFramePr>
        <p:xfrm>
          <a:off x="4983774" y="1395414"/>
          <a:ext cx="74148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" name="Visio" r:id="rId10" imgW="741599" imgH="947725" progId="Visio.Drawing.11">
                  <p:embed/>
                </p:oleObj>
              </mc:Choice>
              <mc:Fallback>
                <p:oleObj name="Visio" r:id="rId10" imgW="741599" imgH="94772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3774" y="1395414"/>
                        <a:ext cx="741485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9" name="Object 19"/>
          <p:cNvGraphicFramePr>
            <a:graphicFrameLocks noChangeAspect="1"/>
          </p:cNvGraphicFramePr>
          <p:nvPr/>
        </p:nvGraphicFramePr>
        <p:xfrm>
          <a:off x="3991708" y="2370138"/>
          <a:ext cx="55831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Visio" r:id="rId11" imgW="1395415" imgH="1438006" progId="Visio.Drawing.11">
                  <p:embed/>
                </p:oleObj>
              </mc:Choice>
              <mc:Fallback>
                <p:oleObj name="Visio" r:id="rId11" imgW="1395415" imgH="14380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708" y="2370138"/>
                        <a:ext cx="55831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40" name="Group 20"/>
          <p:cNvGrpSpPr>
            <a:grpSpLocks/>
          </p:cNvGrpSpPr>
          <p:nvPr/>
        </p:nvGrpSpPr>
        <p:grpSpPr bwMode="auto">
          <a:xfrm>
            <a:off x="6189784" y="3302000"/>
            <a:ext cx="2926374" cy="1582738"/>
            <a:chOff x="2925" y="1245"/>
            <a:chExt cx="1843" cy="997"/>
          </a:xfrm>
        </p:grpSpPr>
        <p:grpSp>
          <p:nvGrpSpPr>
            <p:cNvPr id="22568" name="Group 21"/>
            <p:cNvGrpSpPr>
              <a:grpSpLocks/>
            </p:cNvGrpSpPr>
            <p:nvPr/>
          </p:nvGrpSpPr>
          <p:grpSpPr bwMode="auto">
            <a:xfrm>
              <a:off x="2925" y="1549"/>
              <a:ext cx="1588" cy="693"/>
              <a:chOff x="671" y="2919"/>
              <a:chExt cx="1588" cy="693"/>
            </a:xfrm>
          </p:grpSpPr>
          <p:sp>
            <p:nvSpPr>
              <p:cNvPr id="22570" name="AutoShape 22"/>
              <p:cNvSpPr>
                <a:spLocks noChangeArrowheads="1"/>
              </p:cNvSpPr>
              <p:nvPr/>
            </p:nvSpPr>
            <p:spPr bwMode="auto">
              <a:xfrm>
                <a:off x="671" y="2931"/>
                <a:ext cx="1588" cy="68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71" name="Text Box 23"/>
              <p:cNvSpPr txBox="1">
                <a:spLocks noChangeArrowheads="1"/>
              </p:cNvSpPr>
              <p:nvPr/>
            </p:nvSpPr>
            <p:spPr bwMode="auto">
              <a:xfrm>
                <a:off x="676" y="2919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1pPr>
                <a:lvl2pPr marL="742950" indent="-28575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2pPr>
                <a:lvl3pPr marL="11430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3pPr>
                <a:lvl4pPr marL="16002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4pPr>
                <a:lvl5pPr marL="20574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user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aphicFrame>
          <p:nvGraphicFramePr>
            <p:cNvPr id="22569" name="Object 24"/>
            <p:cNvGraphicFramePr>
              <a:graphicFrameLocks noChangeAspect="1"/>
            </p:cNvGraphicFramePr>
            <p:nvPr/>
          </p:nvGraphicFramePr>
          <p:xfrm>
            <a:off x="4121" y="1245"/>
            <a:ext cx="647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8" name="Visio" r:id="rId12" imgW="1027054" imgH="947725" progId="Visio.Drawing.11">
                    <p:embed/>
                  </p:oleObj>
                </mc:Choice>
                <mc:Fallback>
                  <p:oleObj name="Visio" r:id="rId12" imgW="1027054" imgH="94772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1" y="1245"/>
                          <a:ext cx="647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2541" name="AutoShape 25"/>
          <p:cNvCxnSpPr>
            <a:cxnSpLocks noChangeShapeType="1"/>
            <a:stCxn id="22570" idx="1"/>
            <a:endCxn id="22576" idx="3"/>
          </p:cNvCxnSpPr>
          <p:nvPr/>
        </p:nvCxnSpPr>
        <p:spPr bwMode="auto">
          <a:xfrm flipH="1">
            <a:off x="5517174" y="4344988"/>
            <a:ext cx="672611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2" name="AutoShape 26"/>
          <p:cNvCxnSpPr>
            <a:cxnSpLocks noChangeShapeType="1"/>
            <a:stCxn id="22581" idx="0"/>
            <a:endCxn id="22576" idx="2"/>
          </p:cNvCxnSpPr>
          <p:nvPr/>
        </p:nvCxnSpPr>
        <p:spPr bwMode="auto">
          <a:xfrm flipV="1">
            <a:off x="4256943" y="4895850"/>
            <a:ext cx="0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543" name="Group 27"/>
          <p:cNvGrpSpPr>
            <a:grpSpLocks/>
          </p:cNvGrpSpPr>
          <p:nvPr/>
        </p:nvGrpSpPr>
        <p:grpSpPr bwMode="auto">
          <a:xfrm>
            <a:off x="152400" y="5121275"/>
            <a:ext cx="2768112" cy="1625600"/>
            <a:chOff x="2835" y="447"/>
            <a:chExt cx="1744" cy="1024"/>
          </a:xfrm>
        </p:grpSpPr>
        <p:grpSp>
          <p:nvGrpSpPr>
            <p:cNvPr id="22564" name="Group 28"/>
            <p:cNvGrpSpPr>
              <a:grpSpLocks/>
            </p:cNvGrpSpPr>
            <p:nvPr/>
          </p:nvGrpSpPr>
          <p:grpSpPr bwMode="auto">
            <a:xfrm>
              <a:off x="2835" y="778"/>
              <a:ext cx="1588" cy="693"/>
              <a:chOff x="671" y="2919"/>
              <a:chExt cx="1588" cy="693"/>
            </a:xfrm>
          </p:grpSpPr>
          <p:sp>
            <p:nvSpPr>
              <p:cNvPr id="22566" name="AutoShape 29"/>
              <p:cNvSpPr>
                <a:spLocks noChangeArrowheads="1"/>
              </p:cNvSpPr>
              <p:nvPr/>
            </p:nvSpPr>
            <p:spPr bwMode="auto">
              <a:xfrm>
                <a:off x="671" y="2931"/>
                <a:ext cx="1588" cy="68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67" name="Text Box 30"/>
              <p:cNvSpPr txBox="1">
                <a:spLocks noChangeArrowheads="1"/>
              </p:cNvSpPr>
              <p:nvPr/>
            </p:nvSpPr>
            <p:spPr bwMode="auto">
              <a:xfrm>
                <a:off x="676" y="2919"/>
                <a:ext cx="1191" cy="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1pPr>
                <a:lvl2pPr marL="742950" indent="-28575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2pPr>
                <a:lvl3pPr marL="11430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3pPr>
                <a:lvl4pPr marL="16002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4pPr>
                <a:lvl5pPr marL="20574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system </a:t>
                </a:r>
              </a:p>
              <a:p>
                <a:pPr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management + </a:t>
                </a:r>
              </a:p>
              <a:p>
                <a:pPr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scheduling tasks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aphicFrame>
          <p:nvGraphicFramePr>
            <p:cNvPr id="22565" name="Object 31"/>
            <p:cNvGraphicFramePr>
              <a:graphicFrameLocks noChangeAspect="1"/>
            </p:cNvGraphicFramePr>
            <p:nvPr/>
          </p:nvGraphicFramePr>
          <p:xfrm>
            <a:off x="4112" y="447"/>
            <a:ext cx="467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9" name="Visio" r:id="rId14" imgW="741599" imgH="947725" progId="Visio.Drawing.11">
                    <p:embed/>
                  </p:oleObj>
                </mc:Choice>
                <mc:Fallback>
                  <p:oleObj name="Visio" r:id="rId14" imgW="741599" imgH="94772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2" y="447"/>
                          <a:ext cx="467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2544" name="AutoShape 32"/>
          <p:cNvCxnSpPr>
            <a:cxnSpLocks noChangeShapeType="1"/>
            <a:stCxn id="22566" idx="0"/>
            <a:endCxn id="22576" idx="1"/>
          </p:cNvCxnSpPr>
          <p:nvPr/>
        </p:nvCxnSpPr>
        <p:spPr bwMode="auto">
          <a:xfrm rot="-5400000">
            <a:off x="1549827" y="4218904"/>
            <a:ext cx="1309688" cy="1584081"/>
          </a:xfrm>
          <a:prstGeom prst="bentConnector2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45" name="AutoShape 33"/>
          <p:cNvCxnSpPr>
            <a:cxnSpLocks noChangeShapeType="1"/>
            <a:stCxn id="22576" idx="0"/>
            <a:endCxn id="22572" idx="2"/>
          </p:cNvCxnSpPr>
          <p:nvPr/>
        </p:nvCxnSpPr>
        <p:spPr bwMode="auto">
          <a:xfrm flipH="1" flipV="1">
            <a:off x="4243754" y="3038475"/>
            <a:ext cx="13189" cy="776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2546" name="Object 34"/>
          <p:cNvGraphicFramePr>
            <a:graphicFrameLocks noGrp="1" noChangeAspect="1"/>
          </p:cNvGraphicFramePr>
          <p:nvPr>
            <p:ph idx="1"/>
          </p:nvPr>
        </p:nvGraphicFramePr>
        <p:xfrm>
          <a:off x="7193574" y="4286250"/>
          <a:ext cx="54658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" name="Visio" r:id="rId16" imgW="1395415" imgH="1438006" progId="Visio.Drawing.11">
                  <p:embed/>
                </p:oleObj>
              </mc:Choice>
              <mc:Fallback>
                <p:oleObj name="Visio" r:id="rId16" imgW="1395415" imgH="14380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3574" y="4286250"/>
                        <a:ext cx="546588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7" name="Rectangle 35"/>
          <p:cNvSpPr>
            <a:spLocks noChangeArrowheads="1"/>
          </p:cNvSpPr>
          <p:nvPr/>
        </p:nvSpPr>
        <p:spPr bwMode="auto">
          <a:xfrm>
            <a:off x="5978770" y="1328738"/>
            <a:ext cx="3099289" cy="5473700"/>
          </a:xfrm>
          <a:prstGeom prst="rect">
            <a:avLst/>
          </a:prstGeom>
          <a:noFill/>
          <a:ln w="28575" cap="rnd">
            <a:solidFill>
              <a:schemeClr val="bg2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Text Box 36"/>
          <p:cNvSpPr txBox="1">
            <a:spLocks noChangeArrowheads="1"/>
          </p:cNvSpPr>
          <p:nvPr/>
        </p:nvSpPr>
        <p:spPr bwMode="auto">
          <a:xfrm>
            <a:off x="42497" y="1282701"/>
            <a:ext cx="8258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>
                <a:solidFill>
                  <a:schemeClr val="bg2"/>
                </a:solidFill>
              </a:rPr>
              <a:t>server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549" name="Text Box 37"/>
          <p:cNvSpPr txBox="1">
            <a:spLocks noChangeArrowheads="1"/>
          </p:cNvSpPr>
          <p:nvPr/>
        </p:nvSpPr>
        <p:spPr bwMode="auto">
          <a:xfrm>
            <a:off x="5940669" y="1282701"/>
            <a:ext cx="723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>
                <a:solidFill>
                  <a:schemeClr val="bg2"/>
                </a:solidFill>
              </a:rPr>
              <a:t>client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550" name="Text Box 38"/>
          <p:cNvSpPr txBox="1">
            <a:spLocks noChangeArrowheads="1"/>
          </p:cNvSpPr>
          <p:nvPr/>
        </p:nvSpPr>
        <p:spPr bwMode="auto">
          <a:xfrm>
            <a:off x="783981" y="3117851"/>
            <a:ext cx="19864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/>
            <a:r>
              <a:rPr lang="nl-NL">
                <a:solidFill>
                  <a:schemeClr val="tx1"/>
                </a:solidFill>
              </a:rPr>
              <a:t>= synchronisation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551" name="Line 39"/>
          <p:cNvSpPr>
            <a:spLocks noChangeShapeType="1"/>
          </p:cNvSpPr>
          <p:nvPr/>
        </p:nvSpPr>
        <p:spPr bwMode="auto">
          <a:xfrm>
            <a:off x="646236" y="2997200"/>
            <a:ext cx="86457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552" name="Text Box 40"/>
          <p:cNvSpPr txBox="1">
            <a:spLocks noChangeArrowheads="1"/>
          </p:cNvSpPr>
          <p:nvPr/>
        </p:nvSpPr>
        <p:spPr bwMode="auto">
          <a:xfrm>
            <a:off x="4863612" y="2736850"/>
            <a:ext cx="633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/>
            <a:r>
              <a:rPr lang="nl-NL" b="1">
                <a:solidFill>
                  <a:schemeClr val="tx1"/>
                </a:solidFill>
              </a:rPr>
              <a:t>FSS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2553" name="Text Box 41"/>
          <p:cNvSpPr txBox="1">
            <a:spLocks noChangeArrowheads="1"/>
          </p:cNvSpPr>
          <p:nvPr/>
        </p:nvSpPr>
        <p:spPr bwMode="auto">
          <a:xfrm>
            <a:off x="8239858" y="4579938"/>
            <a:ext cx="530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/>
            <a:r>
              <a:rPr lang="nl-NL" b="1">
                <a:solidFill>
                  <a:schemeClr val="tx1"/>
                </a:solidFill>
              </a:rPr>
              <a:t>OC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2554" name="Text Box 42"/>
          <p:cNvSpPr txBox="1">
            <a:spLocks noChangeArrowheads="1"/>
          </p:cNvSpPr>
          <p:nvPr/>
        </p:nvSpPr>
        <p:spPr bwMode="auto">
          <a:xfrm>
            <a:off x="4983773" y="4579938"/>
            <a:ext cx="5437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/>
            <a:r>
              <a:rPr lang="nl-NL" b="1">
                <a:solidFill>
                  <a:schemeClr val="tx1"/>
                </a:solidFill>
              </a:rPr>
              <a:t>MC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2555" name="Text Box 43"/>
          <p:cNvSpPr txBox="1">
            <a:spLocks noChangeArrowheads="1"/>
          </p:cNvSpPr>
          <p:nvPr/>
        </p:nvSpPr>
        <p:spPr bwMode="auto">
          <a:xfrm>
            <a:off x="4904643" y="6381751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/>
            <a:r>
              <a:rPr lang="nl-NL" b="1">
                <a:solidFill>
                  <a:schemeClr val="tx1"/>
                </a:solidFill>
              </a:rPr>
              <a:t>CDB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2556" name="Text Box 44"/>
          <p:cNvSpPr txBox="1">
            <a:spLocks noChangeArrowheads="1"/>
          </p:cNvSpPr>
          <p:nvPr/>
        </p:nvSpPr>
        <p:spPr bwMode="auto">
          <a:xfrm>
            <a:off x="2179027" y="6381750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/>
            <a:r>
              <a:rPr lang="nl-NL" b="1">
                <a:solidFill>
                  <a:schemeClr val="tx1"/>
                </a:solidFill>
              </a:rPr>
              <a:t>AI</a:t>
            </a:r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22557" name="Group 43"/>
          <p:cNvGrpSpPr>
            <a:grpSpLocks/>
          </p:cNvGrpSpPr>
          <p:nvPr/>
        </p:nvGrpSpPr>
        <p:grpSpPr bwMode="auto">
          <a:xfrm>
            <a:off x="6217628" y="1484314"/>
            <a:ext cx="2926373" cy="1582737"/>
            <a:chOff x="2925" y="1245"/>
            <a:chExt cx="1843" cy="997"/>
          </a:xfrm>
        </p:grpSpPr>
        <p:grpSp>
          <p:nvGrpSpPr>
            <p:cNvPr id="22560" name="Group 44"/>
            <p:cNvGrpSpPr>
              <a:grpSpLocks/>
            </p:cNvGrpSpPr>
            <p:nvPr/>
          </p:nvGrpSpPr>
          <p:grpSpPr bwMode="auto">
            <a:xfrm>
              <a:off x="2925" y="1549"/>
              <a:ext cx="1588" cy="693"/>
              <a:chOff x="671" y="2919"/>
              <a:chExt cx="1588" cy="693"/>
            </a:xfrm>
          </p:grpSpPr>
          <p:sp>
            <p:nvSpPr>
              <p:cNvPr id="22562" name="AutoShape 45"/>
              <p:cNvSpPr>
                <a:spLocks noChangeArrowheads="1"/>
              </p:cNvSpPr>
              <p:nvPr/>
            </p:nvSpPr>
            <p:spPr bwMode="auto">
              <a:xfrm>
                <a:off x="671" y="2931"/>
                <a:ext cx="1588" cy="68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914400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63" name="Text Box 46"/>
              <p:cNvSpPr txBox="1">
                <a:spLocks noChangeArrowheads="1"/>
              </p:cNvSpPr>
              <p:nvPr/>
            </p:nvSpPr>
            <p:spPr bwMode="auto">
              <a:xfrm>
                <a:off x="676" y="2919"/>
                <a:ext cx="989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1pPr>
                <a:lvl2pPr marL="742950" indent="-28575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2pPr>
                <a:lvl3pPr marL="11430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3pPr>
                <a:lvl4pPr marL="16002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4pPr>
                <a:lvl5pPr marL="2057400" indent="-228600" eaLnBrk="0"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defRPr>
                    <a:solidFill>
                      <a:schemeClr val="bg1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configuration </a:t>
                </a:r>
              </a:p>
              <a:p>
                <a:pPr defTabSz="914400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nl-NL">
                    <a:solidFill>
                      <a:schemeClr val="tx1"/>
                    </a:solidFill>
                  </a:rPr>
                  <a:t>management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aphicFrame>
          <p:nvGraphicFramePr>
            <p:cNvPr id="22561" name="Object 47"/>
            <p:cNvGraphicFramePr>
              <a:graphicFrameLocks noChangeAspect="1"/>
            </p:cNvGraphicFramePr>
            <p:nvPr/>
          </p:nvGraphicFramePr>
          <p:xfrm>
            <a:off x="4121" y="1245"/>
            <a:ext cx="647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" name="Visio" r:id="rId17" imgW="1027054" imgH="947725" progId="Visio.Drawing.11">
                    <p:embed/>
                  </p:oleObj>
                </mc:Choice>
                <mc:Fallback>
                  <p:oleObj name="Visio" r:id="rId17" imgW="1027054" imgH="947725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1" y="1245"/>
                          <a:ext cx="647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58" name="Text Box 48"/>
          <p:cNvSpPr txBox="1">
            <a:spLocks noChangeArrowheads="1"/>
          </p:cNvSpPr>
          <p:nvPr/>
        </p:nvSpPr>
        <p:spPr bwMode="auto">
          <a:xfrm>
            <a:off x="8212015" y="2770188"/>
            <a:ext cx="5437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/>
            <a:r>
              <a:rPr lang="nl-NL" b="1">
                <a:solidFill>
                  <a:schemeClr val="tx1"/>
                </a:solidFill>
              </a:rPr>
              <a:t>CM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2559" name="AutoShape 49"/>
          <p:cNvCxnSpPr>
            <a:cxnSpLocks noChangeShapeType="1"/>
            <a:endCxn id="22562" idx="1"/>
          </p:cNvCxnSpPr>
          <p:nvPr/>
        </p:nvCxnSpPr>
        <p:spPr bwMode="auto">
          <a:xfrm flipV="1">
            <a:off x="5517174" y="2527300"/>
            <a:ext cx="700454" cy="1817688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Oval 50"/>
          <p:cNvSpPr>
            <a:spLocks noChangeArrowheads="1"/>
          </p:cNvSpPr>
          <p:nvPr/>
        </p:nvSpPr>
        <p:spPr bwMode="auto">
          <a:xfrm>
            <a:off x="6100397" y="3213101"/>
            <a:ext cx="2791557" cy="22320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2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nl-NL" dirty="0" err="1" smtClean="0"/>
              <a:t>Demonstration</a:t>
            </a:r>
            <a:endParaRPr lang="en-US" dirty="0"/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nl-NL" dirty="0" smtClean="0"/>
              <a:t>Operator Client: FEWS Noordzee – </a:t>
            </a:r>
            <a:r>
              <a:rPr lang="nl-NL" dirty="0"/>
              <a:t>live/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smtClean="0"/>
              <a:t>data</a:t>
            </a:r>
            <a:endParaRPr lang="nl-NL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856" y="2401887"/>
            <a:ext cx="1544515" cy="10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86" y="4597399"/>
            <a:ext cx="1512277" cy="105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86" y="2401887"/>
            <a:ext cx="1513743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847" y="2401887"/>
            <a:ext cx="1296866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86" y="3502024"/>
            <a:ext cx="1513743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906" y="2401887"/>
            <a:ext cx="1439008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3502024"/>
            <a:ext cx="1439008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79" y="2401887"/>
            <a:ext cx="1296866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094" y="3502024"/>
            <a:ext cx="1510812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72" y="3502024"/>
            <a:ext cx="1249973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21" y="4597399"/>
            <a:ext cx="1439008" cy="105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501" y="3502024"/>
            <a:ext cx="1296866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886" y="4581524"/>
            <a:ext cx="15108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622" y="4586287"/>
            <a:ext cx="1368669" cy="106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748" y="4640262"/>
            <a:ext cx="1223597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330086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419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cedar rapids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408" y="1038226"/>
            <a:ext cx="3270738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 eaLnBrk="1"/>
            <a:r>
              <a:rPr lang="nl-NL" smtClean="0"/>
              <a:t>Forecasting… discharge at Lobith (Rhine)</a:t>
            </a:r>
            <a:endParaRPr lang="en-US" smtClean="0"/>
          </a:p>
        </p:txBody>
      </p:sp>
      <p:sp>
        <p:nvSpPr>
          <p:cNvPr id="7175" name="Rectangle 4"/>
          <p:cNvSpPr>
            <a:spLocks noChangeArrowheads="1"/>
          </p:cNvSpPr>
          <p:nvPr/>
        </p:nvSpPr>
        <p:spPr bwMode="auto">
          <a:xfrm>
            <a:off x="112835" y="3600450"/>
            <a:ext cx="9031165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Rectangle 5"/>
          <p:cNvSpPr>
            <a:spLocks noChangeArrowheads="1"/>
          </p:cNvSpPr>
          <p:nvPr/>
        </p:nvSpPr>
        <p:spPr bwMode="auto">
          <a:xfrm>
            <a:off x="1012581" y="3278189"/>
            <a:ext cx="1440473" cy="720725"/>
          </a:xfrm>
          <a:prstGeom prst="rect">
            <a:avLst/>
          </a:prstGeom>
          <a:solidFill>
            <a:srgbClr val="00FF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7" name="Rectangle 6"/>
          <p:cNvSpPr>
            <a:spLocks noChangeArrowheads="1"/>
          </p:cNvSpPr>
          <p:nvPr/>
        </p:nvSpPr>
        <p:spPr bwMode="auto">
          <a:xfrm>
            <a:off x="2933700" y="4343400"/>
            <a:ext cx="1440474" cy="719138"/>
          </a:xfrm>
          <a:prstGeom prst="rect">
            <a:avLst/>
          </a:prstGeom>
          <a:solidFill>
            <a:srgbClr val="3366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8" name="Rectangle 7"/>
          <p:cNvSpPr>
            <a:spLocks noChangeArrowheads="1"/>
          </p:cNvSpPr>
          <p:nvPr/>
        </p:nvSpPr>
        <p:spPr bwMode="auto">
          <a:xfrm>
            <a:off x="4838700" y="3278189"/>
            <a:ext cx="1440474" cy="720725"/>
          </a:xfrm>
          <a:prstGeom prst="rect">
            <a:avLst/>
          </a:prstGeom>
          <a:solidFill>
            <a:srgbClr val="FFCC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9" name="Rectangle 8"/>
          <p:cNvSpPr>
            <a:spLocks noChangeArrowheads="1"/>
          </p:cNvSpPr>
          <p:nvPr/>
        </p:nvSpPr>
        <p:spPr bwMode="auto">
          <a:xfrm>
            <a:off x="6758354" y="3278189"/>
            <a:ext cx="1440474" cy="720725"/>
          </a:xfrm>
          <a:prstGeom prst="rect">
            <a:avLst/>
          </a:prstGeom>
          <a:solidFill>
            <a:srgbClr val="FF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0" name="Rectangle 9"/>
          <p:cNvSpPr>
            <a:spLocks noChangeArrowheads="1"/>
          </p:cNvSpPr>
          <p:nvPr/>
        </p:nvSpPr>
        <p:spPr bwMode="auto">
          <a:xfrm>
            <a:off x="1294850" y="3533776"/>
            <a:ext cx="9345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eaLnBrk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Detection</a:t>
            </a:r>
            <a:endParaRPr lang="en-US" sz="16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81" name="Rectangle 10"/>
          <p:cNvSpPr>
            <a:spLocks noChangeArrowheads="1"/>
          </p:cNvSpPr>
          <p:nvPr/>
        </p:nvSpPr>
        <p:spPr bwMode="auto">
          <a:xfrm>
            <a:off x="5188285" y="3533776"/>
            <a:ext cx="81310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eaLnBrk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Warning</a:t>
            </a:r>
            <a:endParaRPr lang="en-US" sz="16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82" name="Rectangle 11"/>
          <p:cNvSpPr>
            <a:spLocks noChangeArrowheads="1"/>
          </p:cNvSpPr>
          <p:nvPr/>
        </p:nvSpPr>
        <p:spPr bwMode="auto">
          <a:xfrm>
            <a:off x="7019715" y="3533776"/>
            <a:ext cx="9778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eaLnBrk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Response</a:t>
            </a:r>
            <a:endParaRPr lang="en-US" sz="16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83" name="Rectangle 12"/>
          <p:cNvSpPr>
            <a:spLocks noChangeArrowheads="1"/>
          </p:cNvSpPr>
          <p:nvPr/>
        </p:nvSpPr>
        <p:spPr bwMode="auto">
          <a:xfrm>
            <a:off x="3102156" y="4598989"/>
            <a:ext cx="11621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eaLnBrk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Forecasting</a:t>
            </a:r>
            <a:endParaRPr lang="en-US" sz="16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9533" name="Freeform 13"/>
          <p:cNvSpPr>
            <a:spLocks/>
          </p:cNvSpPr>
          <p:nvPr/>
        </p:nvSpPr>
        <p:spPr bwMode="auto">
          <a:xfrm>
            <a:off x="2453054" y="3578225"/>
            <a:ext cx="2385646" cy="104775"/>
          </a:xfrm>
          <a:custGeom>
            <a:avLst/>
            <a:gdLst>
              <a:gd name="T0" fmla="*/ 1503 w 1503"/>
              <a:gd name="T1" fmla="*/ 38 h 66"/>
              <a:gd name="T2" fmla="*/ 1389 w 1503"/>
              <a:gd name="T3" fmla="*/ 0 h 66"/>
              <a:gd name="T4" fmla="*/ 1408 w 1503"/>
              <a:gd name="T5" fmla="*/ 38 h 66"/>
              <a:gd name="T6" fmla="*/ 0 w 1503"/>
              <a:gd name="T7" fmla="*/ 38 h 66"/>
              <a:gd name="T8" fmla="*/ 1408 w 1503"/>
              <a:gd name="T9" fmla="*/ 38 h 66"/>
              <a:gd name="T10" fmla="*/ 1389 w 1503"/>
              <a:gd name="T11" fmla="*/ 66 h 66"/>
              <a:gd name="T12" fmla="*/ 1503 w 1503"/>
              <a:gd name="T13" fmla="*/ 3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3" h="66">
                <a:moveTo>
                  <a:pt x="1503" y="38"/>
                </a:moveTo>
                <a:lnTo>
                  <a:pt x="1389" y="0"/>
                </a:lnTo>
                <a:lnTo>
                  <a:pt x="1408" y="38"/>
                </a:lnTo>
                <a:lnTo>
                  <a:pt x="0" y="38"/>
                </a:lnTo>
                <a:lnTo>
                  <a:pt x="1408" y="38"/>
                </a:lnTo>
                <a:lnTo>
                  <a:pt x="1389" y="66"/>
                </a:lnTo>
                <a:lnTo>
                  <a:pt x="1503" y="3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19534" name="Freeform 14"/>
          <p:cNvSpPr>
            <a:spLocks/>
          </p:cNvSpPr>
          <p:nvPr/>
        </p:nvSpPr>
        <p:spPr bwMode="auto">
          <a:xfrm>
            <a:off x="2453054" y="3578225"/>
            <a:ext cx="2385646" cy="104775"/>
          </a:xfrm>
          <a:custGeom>
            <a:avLst/>
            <a:gdLst>
              <a:gd name="T0" fmla="*/ 1503 w 1503"/>
              <a:gd name="T1" fmla="*/ 38 h 66"/>
              <a:gd name="T2" fmla="*/ 1389 w 1503"/>
              <a:gd name="T3" fmla="*/ 0 h 66"/>
              <a:gd name="T4" fmla="*/ 1408 w 1503"/>
              <a:gd name="T5" fmla="*/ 38 h 66"/>
              <a:gd name="T6" fmla="*/ 0 w 1503"/>
              <a:gd name="T7" fmla="*/ 38 h 66"/>
              <a:gd name="T8" fmla="*/ 1408 w 1503"/>
              <a:gd name="T9" fmla="*/ 38 h 66"/>
              <a:gd name="T10" fmla="*/ 1389 w 1503"/>
              <a:gd name="T11" fmla="*/ 66 h 66"/>
              <a:gd name="T12" fmla="*/ 1503 w 1503"/>
              <a:gd name="T13" fmla="*/ 38 h 66"/>
              <a:gd name="T14" fmla="*/ 1503 w 1503"/>
              <a:gd name="T15" fmla="*/ 3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03" h="66">
                <a:moveTo>
                  <a:pt x="1503" y="38"/>
                </a:moveTo>
                <a:lnTo>
                  <a:pt x="1389" y="0"/>
                </a:lnTo>
                <a:lnTo>
                  <a:pt x="1408" y="38"/>
                </a:lnTo>
                <a:lnTo>
                  <a:pt x="0" y="38"/>
                </a:lnTo>
                <a:lnTo>
                  <a:pt x="1408" y="38"/>
                </a:lnTo>
                <a:lnTo>
                  <a:pt x="1389" y="66"/>
                </a:lnTo>
                <a:lnTo>
                  <a:pt x="1503" y="38"/>
                </a:lnTo>
                <a:lnTo>
                  <a:pt x="1503" y="38"/>
                </a:ln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186" name="Freeform 15"/>
          <p:cNvSpPr>
            <a:spLocks/>
          </p:cNvSpPr>
          <p:nvPr/>
        </p:nvSpPr>
        <p:spPr bwMode="auto">
          <a:xfrm>
            <a:off x="6279174" y="3578225"/>
            <a:ext cx="479180" cy="104775"/>
          </a:xfrm>
          <a:custGeom>
            <a:avLst/>
            <a:gdLst>
              <a:gd name="T0" fmla="*/ 2147483647 w 302"/>
              <a:gd name="T1" fmla="*/ 2147483647 h 66"/>
              <a:gd name="T2" fmla="*/ 2147483647 w 302"/>
              <a:gd name="T3" fmla="*/ 0 h 66"/>
              <a:gd name="T4" fmla="*/ 2147483647 w 302"/>
              <a:gd name="T5" fmla="*/ 2147483647 h 66"/>
              <a:gd name="T6" fmla="*/ 0 w 302"/>
              <a:gd name="T7" fmla="*/ 2147483647 h 66"/>
              <a:gd name="T8" fmla="*/ 2147483647 w 302"/>
              <a:gd name="T9" fmla="*/ 2147483647 h 66"/>
              <a:gd name="T10" fmla="*/ 2147483647 w 302"/>
              <a:gd name="T11" fmla="*/ 2147483647 h 66"/>
              <a:gd name="T12" fmla="*/ 2147483647 w 302"/>
              <a:gd name="T13" fmla="*/ 2147483647 h 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02" h="66">
                <a:moveTo>
                  <a:pt x="302" y="38"/>
                </a:moveTo>
                <a:lnTo>
                  <a:pt x="189" y="0"/>
                </a:lnTo>
                <a:lnTo>
                  <a:pt x="208" y="38"/>
                </a:lnTo>
                <a:lnTo>
                  <a:pt x="0" y="38"/>
                </a:lnTo>
                <a:lnTo>
                  <a:pt x="208" y="38"/>
                </a:lnTo>
                <a:lnTo>
                  <a:pt x="189" y="66"/>
                </a:lnTo>
                <a:lnTo>
                  <a:pt x="302" y="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87" name="Freeform 16"/>
          <p:cNvSpPr>
            <a:spLocks/>
          </p:cNvSpPr>
          <p:nvPr/>
        </p:nvSpPr>
        <p:spPr bwMode="auto">
          <a:xfrm>
            <a:off x="6279174" y="3578225"/>
            <a:ext cx="479180" cy="104775"/>
          </a:xfrm>
          <a:custGeom>
            <a:avLst/>
            <a:gdLst>
              <a:gd name="T0" fmla="*/ 2147483647 w 302"/>
              <a:gd name="T1" fmla="*/ 2147483647 h 66"/>
              <a:gd name="T2" fmla="*/ 2147483647 w 302"/>
              <a:gd name="T3" fmla="*/ 0 h 66"/>
              <a:gd name="T4" fmla="*/ 2147483647 w 302"/>
              <a:gd name="T5" fmla="*/ 2147483647 h 66"/>
              <a:gd name="T6" fmla="*/ 0 w 302"/>
              <a:gd name="T7" fmla="*/ 2147483647 h 66"/>
              <a:gd name="T8" fmla="*/ 2147483647 w 302"/>
              <a:gd name="T9" fmla="*/ 2147483647 h 66"/>
              <a:gd name="T10" fmla="*/ 2147483647 w 302"/>
              <a:gd name="T11" fmla="*/ 2147483647 h 66"/>
              <a:gd name="T12" fmla="*/ 2147483647 w 302"/>
              <a:gd name="T13" fmla="*/ 2147483647 h 66"/>
              <a:gd name="T14" fmla="*/ 2147483647 w 302"/>
              <a:gd name="T15" fmla="*/ 2147483647 h 6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02" h="66">
                <a:moveTo>
                  <a:pt x="302" y="38"/>
                </a:moveTo>
                <a:lnTo>
                  <a:pt x="189" y="0"/>
                </a:lnTo>
                <a:lnTo>
                  <a:pt x="208" y="38"/>
                </a:lnTo>
                <a:lnTo>
                  <a:pt x="0" y="38"/>
                </a:lnTo>
                <a:lnTo>
                  <a:pt x="208" y="38"/>
                </a:lnTo>
                <a:lnTo>
                  <a:pt x="189" y="66"/>
                </a:lnTo>
                <a:lnTo>
                  <a:pt x="302" y="3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88" name="Line 17"/>
          <p:cNvSpPr>
            <a:spLocks noChangeShapeType="1"/>
          </p:cNvSpPr>
          <p:nvPr/>
        </p:nvSpPr>
        <p:spPr bwMode="auto">
          <a:xfrm>
            <a:off x="1733551" y="3998913"/>
            <a:ext cx="1465" cy="704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89" name="Freeform 18"/>
          <p:cNvSpPr>
            <a:spLocks/>
          </p:cNvSpPr>
          <p:nvPr/>
        </p:nvSpPr>
        <p:spPr bwMode="auto">
          <a:xfrm>
            <a:off x="1733550" y="4657726"/>
            <a:ext cx="1200150" cy="104775"/>
          </a:xfrm>
          <a:custGeom>
            <a:avLst/>
            <a:gdLst>
              <a:gd name="T0" fmla="*/ 2147483647 w 756"/>
              <a:gd name="T1" fmla="*/ 2147483647 h 66"/>
              <a:gd name="T2" fmla="*/ 2147483647 w 756"/>
              <a:gd name="T3" fmla="*/ 0 h 66"/>
              <a:gd name="T4" fmla="*/ 2147483647 w 756"/>
              <a:gd name="T5" fmla="*/ 2147483647 h 66"/>
              <a:gd name="T6" fmla="*/ 0 w 756"/>
              <a:gd name="T7" fmla="*/ 2147483647 h 66"/>
              <a:gd name="T8" fmla="*/ 2147483647 w 756"/>
              <a:gd name="T9" fmla="*/ 2147483647 h 66"/>
              <a:gd name="T10" fmla="*/ 2147483647 w 756"/>
              <a:gd name="T11" fmla="*/ 2147483647 h 66"/>
              <a:gd name="T12" fmla="*/ 2147483647 w 756"/>
              <a:gd name="T13" fmla="*/ 2147483647 h 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56" h="66">
                <a:moveTo>
                  <a:pt x="756" y="29"/>
                </a:moveTo>
                <a:lnTo>
                  <a:pt x="642" y="0"/>
                </a:lnTo>
                <a:lnTo>
                  <a:pt x="661" y="29"/>
                </a:lnTo>
                <a:lnTo>
                  <a:pt x="0" y="29"/>
                </a:lnTo>
                <a:lnTo>
                  <a:pt x="661" y="29"/>
                </a:lnTo>
                <a:lnTo>
                  <a:pt x="642" y="66"/>
                </a:lnTo>
                <a:lnTo>
                  <a:pt x="756" y="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90" name="Freeform 19"/>
          <p:cNvSpPr>
            <a:spLocks/>
          </p:cNvSpPr>
          <p:nvPr/>
        </p:nvSpPr>
        <p:spPr bwMode="auto">
          <a:xfrm>
            <a:off x="1733550" y="4657726"/>
            <a:ext cx="1200150" cy="104775"/>
          </a:xfrm>
          <a:custGeom>
            <a:avLst/>
            <a:gdLst>
              <a:gd name="T0" fmla="*/ 2147483647 w 756"/>
              <a:gd name="T1" fmla="*/ 2147483647 h 66"/>
              <a:gd name="T2" fmla="*/ 2147483647 w 756"/>
              <a:gd name="T3" fmla="*/ 0 h 66"/>
              <a:gd name="T4" fmla="*/ 2147483647 w 756"/>
              <a:gd name="T5" fmla="*/ 2147483647 h 66"/>
              <a:gd name="T6" fmla="*/ 0 w 756"/>
              <a:gd name="T7" fmla="*/ 2147483647 h 66"/>
              <a:gd name="T8" fmla="*/ 2147483647 w 756"/>
              <a:gd name="T9" fmla="*/ 2147483647 h 66"/>
              <a:gd name="T10" fmla="*/ 2147483647 w 756"/>
              <a:gd name="T11" fmla="*/ 2147483647 h 66"/>
              <a:gd name="T12" fmla="*/ 2147483647 w 756"/>
              <a:gd name="T13" fmla="*/ 2147483647 h 66"/>
              <a:gd name="T14" fmla="*/ 2147483647 w 756"/>
              <a:gd name="T15" fmla="*/ 2147483647 h 6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56" h="66">
                <a:moveTo>
                  <a:pt x="756" y="29"/>
                </a:moveTo>
                <a:lnTo>
                  <a:pt x="642" y="0"/>
                </a:lnTo>
                <a:lnTo>
                  <a:pt x="661" y="29"/>
                </a:lnTo>
                <a:lnTo>
                  <a:pt x="0" y="29"/>
                </a:lnTo>
                <a:lnTo>
                  <a:pt x="661" y="29"/>
                </a:lnTo>
                <a:lnTo>
                  <a:pt x="642" y="66"/>
                </a:lnTo>
                <a:lnTo>
                  <a:pt x="756" y="29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91" name="Line 20"/>
          <p:cNvSpPr>
            <a:spLocks noChangeShapeType="1"/>
          </p:cNvSpPr>
          <p:nvPr/>
        </p:nvSpPr>
        <p:spPr bwMode="auto">
          <a:xfrm>
            <a:off x="4374173" y="4703764"/>
            <a:ext cx="1184031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92" name="Freeform 21"/>
          <p:cNvSpPr>
            <a:spLocks/>
          </p:cNvSpPr>
          <p:nvPr/>
        </p:nvSpPr>
        <p:spPr bwMode="auto">
          <a:xfrm>
            <a:off x="5512777" y="3998913"/>
            <a:ext cx="105508" cy="704850"/>
          </a:xfrm>
          <a:custGeom>
            <a:avLst/>
            <a:gdLst>
              <a:gd name="T0" fmla="*/ 2147483647 w 66"/>
              <a:gd name="T1" fmla="*/ 0 h 444"/>
              <a:gd name="T2" fmla="*/ 2147483647 w 66"/>
              <a:gd name="T3" fmla="*/ 2147483647 h 444"/>
              <a:gd name="T4" fmla="*/ 2147483647 w 66"/>
              <a:gd name="T5" fmla="*/ 2147483647 h 444"/>
              <a:gd name="T6" fmla="*/ 2147483647 w 66"/>
              <a:gd name="T7" fmla="*/ 2147483647 h 444"/>
              <a:gd name="T8" fmla="*/ 2147483647 w 66"/>
              <a:gd name="T9" fmla="*/ 2147483647 h 444"/>
              <a:gd name="T10" fmla="*/ 0 w 66"/>
              <a:gd name="T11" fmla="*/ 2147483647 h 444"/>
              <a:gd name="T12" fmla="*/ 2147483647 w 66"/>
              <a:gd name="T13" fmla="*/ 0 h 4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6" h="444">
                <a:moveTo>
                  <a:pt x="28" y="0"/>
                </a:moveTo>
                <a:lnTo>
                  <a:pt x="66" y="113"/>
                </a:lnTo>
                <a:lnTo>
                  <a:pt x="28" y="94"/>
                </a:lnTo>
                <a:lnTo>
                  <a:pt x="28" y="444"/>
                </a:lnTo>
                <a:lnTo>
                  <a:pt x="28" y="94"/>
                </a:lnTo>
                <a:lnTo>
                  <a:pt x="0" y="113"/>
                </a:lnTo>
                <a:lnTo>
                  <a:pt x="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93" name="Freeform 22"/>
          <p:cNvSpPr>
            <a:spLocks/>
          </p:cNvSpPr>
          <p:nvPr/>
        </p:nvSpPr>
        <p:spPr bwMode="auto">
          <a:xfrm>
            <a:off x="5512777" y="3998913"/>
            <a:ext cx="105508" cy="704850"/>
          </a:xfrm>
          <a:custGeom>
            <a:avLst/>
            <a:gdLst>
              <a:gd name="T0" fmla="*/ 2147483647 w 66"/>
              <a:gd name="T1" fmla="*/ 0 h 444"/>
              <a:gd name="T2" fmla="*/ 2147483647 w 66"/>
              <a:gd name="T3" fmla="*/ 2147483647 h 444"/>
              <a:gd name="T4" fmla="*/ 2147483647 w 66"/>
              <a:gd name="T5" fmla="*/ 2147483647 h 444"/>
              <a:gd name="T6" fmla="*/ 2147483647 w 66"/>
              <a:gd name="T7" fmla="*/ 2147483647 h 444"/>
              <a:gd name="T8" fmla="*/ 2147483647 w 66"/>
              <a:gd name="T9" fmla="*/ 2147483647 h 444"/>
              <a:gd name="T10" fmla="*/ 0 w 66"/>
              <a:gd name="T11" fmla="*/ 2147483647 h 444"/>
              <a:gd name="T12" fmla="*/ 2147483647 w 66"/>
              <a:gd name="T13" fmla="*/ 0 h 444"/>
              <a:gd name="T14" fmla="*/ 2147483647 w 66"/>
              <a:gd name="T15" fmla="*/ 0 h 44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6" h="444">
                <a:moveTo>
                  <a:pt x="28" y="0"/>
                </a:moveTo>
                <a:lnTo>
                  <a:pt x="66" y="113"/>
                </a:lnTo>
                <a:lnTo>
                  <a:pt x="28" y="94"/>
                </a:lnTo>
                <a:lnTo>
                  <a:pt x="28" y="444"/>
                </a:lnTo>
                <a:lnTo>
                  <a:pt x="28" y="94"/>
                </a:lnTo>
                <a:lnTo>
                  <a:pt x="0" y="113"/>
                </a:lnTo>
                <a:lnTo>
                  <a:pt x="28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94" name="Rectangle 23"/>
          <p:cNvSpPr>
            <a:spLocks noChangeArrowheads="1"/>
          </p:cNvSpPr>
          <p:nvPr/>
        </p:nvSpPr>
        <p:spPr bwMode="auto">
          <a:xfrm>
            <a:off x="2916116" y="5518150"/>
            <a:ext cx="1440474" cy="719138"/>
          </a:xfrm>
          <a:prstGeom prst="rect">
            <a:avLst/>
          </a:prstGeom>
          <a:solidFill>
            <a:srgbClr val="FFFF66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5" name="Rectangle 24"/>
          <p:cNvSpPr>
            <a:spLocks noChangeArrowheads="1"/>
          </p:cNvSpPr>
          <p:nvPr/>
        </p:nvSpPr>
        <p:spPr bwMode="auto">
          <a:xfrm>
            <a:off x="3106973" y="5776914"/>
            <a:ext cx="10499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eaLnBrk="0">
              <a:lnSpc>
                <a:spcPct val="100000"/>
              </a:lnSpc>
              <a:buClrTx/>
              <a:buSzTx/>
              <a:buFontTx/>
              <a:buNone/>
            </a:pPr>
            <a:r>
              <a:rPr lang="en-US" sz="1600" b="1">
                <a:solidFill>
                  <a:srgbClr val="000000"/>
                </a:solidFill>
                <a:latin typeface="Helvetica" pitchFamily="34" charset="0"/>
              </a:rPr>
              <a:t>Simulation</a:t>
            </a:r>
            <a:endParaRPr lang="en-US" sz="16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196" name="Line 25"/>
          <p:cNvSpPr>
            <a:spLocks noChangeShapeType="1"/>
          </p:cNvSpPr>
          <p:nvPr/>
        </p:nvSpPr>
        <p:spPr bwMode="auto">
          <a:xfrm>
            <a:off x="3420208" y="5084763"/>
            <a:ext cx="0" cy="431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97" name="Line 26"/>
          <p:cNvSpPr>
            <a:spLocks noChangeShapeType="1"/>
          </p:cNvSpPr>
          <p:nvPr/>
        </p:nvSpPr>
        <p:spPr bwMode="auto">
          <a:xfrm flipV="1">
            <a:off x="3708889" y="5084763"/>
            <a:ext cx="0" cy="431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63" y="4020432"/>
            <a:ext cx="1689849" cy="942899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nl-NL" dirty="0"/>
              <a:t>Monitoring 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precipitation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- </a:t>
            </a:r>
            <a:r>
              <a:rPr lang="nl-NL" dirty="0"/>
              <a:t>waterlevels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67608" y="5516564"/>
            <a:ext cx="7008848" cy="720725"/>
          </a:xfrm>
          <a:prstGeom prst="rect">
            <a:avLst/>
          </a:prstGeom>
          <a:solidFill>
            <a:srgbClr val="FFFF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anchor="ctr"/>
          <a:lstStyle/>
          <a:p>
            <a:pPr marL="0" lvl="1" indent="-285750" defTabSz="914400"/>
            <a:r>
              <a:rPr lang="nl-NL" i="1" dirty="0">
                <a:solidFill>
                  <a:schemeClr val="tx1"/>
                </a:solidFill>
              </a:rPr>
              <a:t> water </a:t>
            </a:r>
            <a:r>
              <a:rPr lang="nl-NL" i="1" dirty="0" err="1">
                <a:solidFill>
                  <a:schemeClr val="tx1"/>
                </a:solidFill>
              </a:rPr>
              <a:t>to</a:t>
            </a:r>
            <a:r>
              <a:rPr lang="nl-NL" i="1" dirty="0">
                <a:solidFill>
                  <a:schemeClr val="tx1"/>
                </a:solidFill>
              </a:rPr>
              <a:t> </a:t>
            </a:r>
            <a:r>
              <a:rPr lang="nl-NL" i="1" dirty="0" err="1">
                <a:solidFill>
                  <a:schemeClr val="tx1"/>
                </a:solidFill>
                <a:sym typeface="Wingdings" pitchFamily="2" charset="2"/>
              </a:rPr>
              <a:t>river</a:t>
            </a:r>
            <a:r>
              <a:rPr lang="nl-NL" i="1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nl-NL" dirty="0" err="1">
                <a:solidFill>
                  <a:schemeClr val="tx1"/>
                </a:solidFill>
              </a:rPr>
              <a:t>Precipitation</a:t>
            </a:r>
            <a:r>
              <a:rPr lang="nl-NL" dirty="0">
                <a:solidFill>
                  <a:schemeClr val="tx1"/>
                </a:solidFill>
              </a:rPr>
              <a:t> + </a:t>
            </a:r>
            <a:r>
              <a:rPr lang="nl-NL" dirty="0" err="1">
                <a:solidFill>
                  <a:schemeClr val="tx1"/>
                </a:solidFill>
              </a:rPr>
              <a:t>rainfall-runoff</a:t>
            </a:r>
            <a:r>
              <a:rPr lang="nl-NL" dirty="0">
                <a:solidFill>
                  <a:schemeClr val="tx1"/>
                </a:solidFill>
              </a:rPr>
              <a:t> model(s) + </a:t>
            </a:r>
            <a:r>
              <a:rPr lang="nl-NL" dirty="0" err="1">
                <a:solidFill>
                  <a:schemeClr val="tx1"/>
                </a:solidFill>
              </a:rPr>
              <a:t>snow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melt</a:t>
            </a:r>
            <a:endParaRPr lang="nl-NL" dirty="0">
              <a:solidFill>
                <a:schemeClr val="tx1"/>
              </a:solidFill>
            </a:endParaRPr>
          </a:p>
          <a:p>
            <a:pPr marL="0" lvl="1" indent="-285750" defTabSz="914400"/>
            <a:r>
              <a:rPr lang="nl-NL" i="1" dirty="0">
                <a:solidFill>
                  <a:schemeClr val="tx1"/>
                </a:solidFill>
              </a:rPr>
              <a:t> water in </a:t>
            </a:r>
            <a:r>
              <a:rPr lang="nl-NL" i="1" dirty="0" err="1">
                <a:solidFill>
                  <a:schemeClr val="tx1"/>
                </a:solidFill>
              </a:rPr>
              <a:t>river</a:t>
            </a:r>
            <a:r>
              <a:rPr lang="nl-NL" i="1" dirty="0">
                <a:solidFill>
                  <a:schemeClr val="tx1"/>
                </a:solidFill>
              </a:rPr>
              <a:t>: </a:t>
            </a:r>
            <a:r>
              <a:rPr lang="nl-NL" dirty="0" err="1">
                <a:solidFill>
                  <a:schemeClr val="tx1"/>
                </a:solidFill>
              </a:rPr>
              <a:t>Hydrodynamic</a:t>
            </a:r>
            <a:r>
              <a:rPr lang="nl-NL" dirty="0">
                <a:solidFill>
                  <a:schemeClr val="tx1"/>
                </a:solidFill>
              </a:rPr>
              <a:t> model (</a:t>
            </a:r>
            <a:r>
              <a:rPr lang="nl-NL" dirty="0" err="1">
                <a:solidFill>
                  <a:schemeClr val="tx1"/>
                </a:solidFill>
              </a:rPr>
              <a:t>river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itself</a:t>
            </a:r>
            <a:r>
              <a:rPr lang="nl-NL" dirty="0">
                <a:solidFill>
                  <a:schemeClr val="tx1"/>
                </a:solidFill>
              </a:rPr>
              <a:t> + </a:t>
            </a:r>
            <a:r>
              <a:rPr lang="nl-NL" dirty="0" err="1">
                <a:solidFill>
                  <a:schemeClr val="tx1"/>
                </a:solidFill>
              </a:rPr>
              <a:t>tributaries</a:t>
            </a:r>
            <a:r>
              <a:rPr lang="nl-NL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-3210492">
            <a:off x="760585" y="2347397"/>
            <a:ext cx="17876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/>
            <a:r>
              <a:rPr lang="nl-NL">
                <a:solidFill>
                  <a:schemeClr val="tx1"/>
                </a:solidFill>
              </a:rPr>
              <a:t>data acquisition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 rot="-3210492">
            <a:off x="1342901" y="2227948"/>
            <a:ext cx="16722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/>
            <a:r>
              <a:rPr lang="nl-NL">
                <a:solidFill>
                  <a:schemeClr val="tx1"/>
                </a:solidFill>
              </a:rPr>
              <a:t>data validation</a:t>
            </a:r>
            <a:br>
              <a:rPr lang="nl-NL">
                <a:solidFill>
                  <a:schemeClr val="tx1"/>
                </a:solidFill>
              </a:rPr>
            </a:br>
            <a:r>
              <a:rPr lang="nl-NL">
                <a:solidFill>
                  <a:schemeClr val="tx1"/>
                </a:solidFill>
              </a:rPr>
              <a:t>(errors/gaps)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 rot="-3069387">
            <a:off x="4900903" y="4490522"/>
            <a:ext cx="2138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indent="0" eaLnBrk="1"/>
            <a:r>
              <a:rPr lang="nl-NL">
                <a:solidFill>
                  <a:schemeClr val="tx1"/>
                </a:solidFill>
              </a:rPr>
              <a:t>collect ‘model’ data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 rot="-3092205">
            <a:off x="5468889" y="4690547"/>
            <a:ext cx="1479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indent="0" eaLnBrk="1"/>
            <a:r>
              <a:rPr lang="nl-NL">
                <a:solidFill>
                  <a:schemeClr val="tx1"/>
                </a:solidFill>
              </a:rPr>
              <a:t>run model(s)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 rot="-3153696">
            <a:off x="1551348" y="3401111"/>
            <a:ext cx="29610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lvl="1" defTabSz="914400" eaLnBrk="1"/>
            <a:r>
              <a:rPr lang="nl-NL">
                <a:solidFill>
                  <a:schemeClr val="tx1"/>
                </a:solidFill>
              </a:rPr>
              <a:t>running scenarios </a:t>
            </a:r>
            <a:br>
              <a:rPr lang="nl-NL">
                <a:solidFill>
                  <a:schemeClr val="tx1"/>
                </a:solidFill>
              </a:rPr>
            </a:br>
            <a:r>
              <a:rPr lang="nl-NL">
                <a:solidFill>
                  <a:schemeClr val="tx1"/>
                </a:solidFill>
              </a:rPr>
              <a:t>(manipulating input)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 rot="-3057769">
            <a:off x="4445459" y="2411304"/>
            <a:ext cx="20569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lvl="1" defTabSz="914400" eaLnBrk="1"/>
            <a:r>
              <a:rPr lang="nl-NL">
                <a:solidFill>
                  <a:schemeClr val="tx1"/>
                </a:solidFill>
              </a:rPr>
              <a:t>warning &amp; </a:t>
            </a:r>
          </a:p>
          <a:p>
            <a:pPr lvl="1" defTabSz="914400" eaLnBrk="1"/>
            <a:r>
              <a:rPr lang="nl-NL">
                <a:solidFill>
                  <a:schemeClr val="tx1"/>
                </a:solidFill>
              </a:rPr>
              <a:t>dissemination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 rot="-3153696">
            <a:off x="2213973" y="3277286"/>
            <a:ext cx="30059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lvl="1" defTabSz="914400" eaLnBrk="1"/>
            <a:r>
              <a:rPr lang="nl-NL">
                <a:solidFill>
                  <a:schemeClr val="tx1"/>
                </a:solidFill>
              </a:rPr>
              <a:t>comparing output runs </a:t>
            </a:r>
            <a:br>
              <a:rPr lang="nl-NL">
                <a:solidFill>
                  <a:schemeClr val="tx1"/>
                </a:solidFill>
              </a:rPr>
            </a:br>
            <a:r>
              <a:rPr lang="nl-NL">
                <a:solidFill>
                  <a:schemeClr val="tx1"/>
                </a:solidFill>
              </a:rPr>
              <a:t>(graphs/tables)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 rot="-3153696">
            <a:off x="2876234" y="3237597"/>
            <a:ext cx="28947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lvl="1" defTabSz="914400" eaLnBrk="1"/>
            <a:r>
              <a:rPr lang="nl-NL">
                <a:solidFill>
                  <a:schemeClr val="tx1"/>
                </a:solidFill>
              </a:rPr>
              <a:t>approving ‘a’ forecast </a:t>
            </a:r>
          </a:p>
          <a:p>
            <a:pPr lvl="1" defTabSz="914400" eaLnBrk="1"/>
            <a:r>
              <a:rPr lang="nl-NL">
                <a:solidFill>
                  <a:schemeClr val="tx1"/>
                </a:solidFill>
                <a:sym typeface="Wingdings" pitchFamily="2" charset="2"/>
              </a:rPr>
              <a:t> quality stamp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310136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43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43" grpId="0"/>
      <p:bldP spid="44" grpId="0"/>
      <p:bldP spid="45" grpId="0"/>
      <p:bldP spid="47" grpId="0"/>
      <p:bldP spid="48" grpId="0"/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562708" y="350044"/>
            <a:ext cx="7737231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8938" indent="-293688" algn="l" defTabSz="414338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1288"/>
              </a:spcAft>
              <a:buClr>
                <a:schemeClr val="bg2"/>
              </a:buClr>
              <a:buSzPct val="30000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81050" indent="-260350" algn="l" defTabSz="414338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1038"/>
              </a:spcAft>
              <a:buClr>
                <a:schemeClr val="bg2"/>
              </a:buClr>
              <a:buSzPct val="300000"/>
              <a:buFont typeface="Symbol" pitchFamily="18" charset="2"/>
              <a:buChar char=""/>
              <a:defRPr sz="2000">
                <a:solidFill>
                  <a:srgbClr val="000000"/>
                </a:solidFill>
                <a:latin typeface="+mn-lt"/>
                <a:ea typeface="+mn-ea"/>
              </a:defRPr>
            </a:lvl2pPr>
            <a:lvl3pPr marL="1171575" indent="-193675" algn="l" defTabSz="414338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775"/>
              </a:spcAft>
              <a:buClr>
                <a:schemeClr val="bg2"/>
              </a:buClr>
              <a:buChar char="&gt;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563688" indent="-192088" algn="l" defTabSz="414338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525"/>
              </a:spcAft>
              <a:buClr>
                <a:schemeClr val="bg2"/>
              </a:buClr>
              <a:buSzPct val="75000"/>
              <a:buFont typeface="Symbol" pitchFamily="18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1955800" indent="-195263" algn="l" defTabSz="414338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ts val="263"/>
              </a:spcAft>
              <a:buClr>
                <a:schemeClr val="bg2"/>
              </a:buClr>
              <a:buSzPct val="45000"/>
              <a:buFont typeface="Wingdings" pitchFamily="2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413000" indent="-195263" algn="l" defTabSz="414338" rtl="0" fontAlgn="base" hangingPunct="0">
              <a:lnSpc>
                <a:spcPct val="80000"/>
              </a:lnSpc>
              <a:spcBef>
                <a:spcPct val="0"/>
              </a:spcBef>
              <a:spcAft>
                <a:spcPts val="263"/>
              </a:spcAft>
              <a:buClr>
                <a:schemeClr val="bg2"/>
              </a:buClr>
              <a:buSzPct val="45000"/>
              <a:buFont typeface="Wingdings" pitchFamily="2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870200" indent="-195263" algn="l" defTabSz="414338" rtl="0" fontAlgn="base" hangingPunct="0">
              <a:lnSpc>
                <a:spcPct val="80000"/>
              </a:lnSpc>
              <a:spcBef>
                <a:spcPct val="0"/>
              </a:spcBef>
              <a:spcAft>
                <a:spcPts val="263"/>
              </a:spcAft>
              <a:buClr>
                <a:schemeClr val="bg2"/>
              </a:buClr>
              <a:buSzPct val="45000"/>
              <a:buFont typeface="Wingdings" pitchFamily="2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327400" indent="-195263" algn="l" defTabSz="414338" rtl="0" fontAlgn="base" hangingPunct="0">
              <a:lnSpc>
                <a:spcPct val="80000"/>
              </a:lnSpc>
              <a:spcBef>
                <a:spcPct val="0"/>
              </a:spcBef>
              <a:spcAft>
                <a:spcPts val="263"/>
              </a:spcAft>
              <a:buClr>
                <a:schemeClr val="bg2"/>
              </a:buClr>
              <a:buSzPct val="45000"/>
              <a:buFont typeface="Wingdings" pitchFamily="2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784600" indent="-195263" algn="l" defTabSz="414338" rtl="0" fontAlgn="base" hangingPunct="0">
              <a:lnSpc>
                <a:spcPct val="80000"/>
              </a:lnSpc>
              <a:spcBef>
                <a:spcPct val="0"/>
              </a:spcBef>
              <a:spcAft>
                <a:spcPts val="263"/>
              </a:spcAft>
              <a:buClr>
                <a:schemeClr val="bg2"/>
              </a:buClr>
              <a:buSzPct val="45000"/>
              <a:buFont typeface="Wingdings" pitchFamily="2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eaLnBrk="1">
              <a:spcAft>
                <a:spcPct val="0"/>
              </a:spcAft>
              <a:buClr>
                <a:srgbClr val="000000"/>
              </a:buClr>
              <a:buSzPct val="45000"/>
              <a:defRPr/>
            </a:pPr>
            <a:r>
              <a:rPr lang="nl-NL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Delft-FEWS GUI</a:t>
            </a:r>
            <a:endParaRPr lang="en-US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6630" name="Picture 16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95325"/>
            <a:ext cx="9144000" cy="6149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 Box 3"/>
          <p:cNvSpPr txBox="1">
            <a:spLocks noChangeArrowheads="1"/>
          </p:cNvSpPr>
          <p:nvPr/>
        </p:nvSpPr>
        <p:spPr bwMode="auto">
          <a:xfrm>
            <a:off x="3298581" y="784225"/>
            <a:ext cx="1675459" cy="3077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400" b="1">
                <a:solidFill>
                  <a:schemeClr val="tx1"/>
                </a:solidFill>
              </a:rPr>
              <a:t>dropdown menus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9703" name="Text Box 4"/>
          <p:cNvSpPr txBox="1">
            <a:spLocks noChangeArrowheads="1"/>
          </p:cNvSpPr>
          <p:nvPr/>
        </p:nvSpPr>
        <p:spPr bwMode="auto">
          <a:xfrm>
            <a:off x="2772508" y="1311276"/>
            <a:ext cx="1067921" cy="3077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400" b="1">
                <a:solidFill>
                  <a:schemeClr val="tx1"/>
                </a:solidFill>
              </a:rPr>
              <a:t>button bar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9705" name="Text Box 6"/>
          <p:cNvSpPr txBox="1">
            <a:spLocks noChangeArrowheads="1"/>
          </p:cNvSpPr>
          <p:nvPr/>
        </p:nvSpPr>
        <p:spPr bwMode="auto">
          <a:xfrm>
            <a:off x="504092" y="6008689"/>
            <a:ext cx="1059906" cy="3077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400" b="1">
                <a:solidFill>
                  <a:schemeClr val="tx1"/>
                </a:solidFill>
              </a:rPr>
              <a:t>log viewer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9706" name="Text Box 7"/>
          <p:cNvSpPr txBox="1">
            <a:spLocks noChangeArrowheads="1"/>
          </p:cNvSpPr>
          <p:nvPr/>
        </p:nvSpPr>
        <p:spPr bwMode="auto">
          <a:xfrm>
            <a:off x="3974124" y="2622551"/>
            <a:ext cx="1218603" cy="3077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400" b="1">
                <a:solidFill>
                  <a:schemeClr val="tx1"/>
                </a:solidFill>
              </a:rPr>
              <a:t>map display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9709" name="Line 10"/>
          <p:cNvSpPr>
            <a:spLocks noChangeShapeType="1"/>
          </p:cNvSpPr>
          <p:nvPr/>
        </p:nvSpPr>
        <p:spPr bwMode="auto">
          <a:xfrm flipH="1" flipV="1">
            <a:off x="791308" y="877888"/>
            <a:ext cx="2507274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9710" name="Line 11"/>
          <p:cNvSpPr>
            <a:spLocks noChangeShapeType="1"/>
          </p:cNvSpPr>
          <p:nvPr/>
        </p:nvSpPr>
        <p:spPr bwMode="auto">
          <a:xfrm flipH="1" flipV="1">
            <a:off x="2023697" y="1022350"/>
            <a:ext cx="75027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9711" name="Text Box 12"/>
          <p:cNvSpPr txBox="1">
            <a:spLocks noChangeArrowheads="1"/>
          </p:cNvSpPr>
          <p:nvPr/>
        </p:nvSpPr>
        <p:spPr bwMode="auto">
          <a:xfrm>
            <a:off x="3298581" y="5499101"/>
            <a:ext cx="1039067" cy="3077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nl-NL" sz="1400" b="1">
                <a:solidFill>
                  <a:schemeClr val="tx1"/>
                </a:solidFill>
              </a:rPr>
              <a:t>status bar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9712" name="Line 13"/>
          <p:cNvSpPr>
            <a:spLocks noChangeShapeType="1"/>
          </p:cNvSpPr>
          <p:nvPr/>
        </p:nvSpPr>
        <p:spPr bwMode="auto">
          <a:xfrm flipH="1">
            <a:off x="361950" y="5786439"/>
            <a:ext cx="2936631" cy="979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9713" name="Line 14"/>
          <p:cNvSpPr>
            <a:spLocks noChangeShapeType="1"/>
          </p:cNvSpPr>
          <p:nvPr/>
        </p:nvSpPr>
        <p:spPr bwMode="auto">
          <a:xfrm>
            <a:off x="4246685" y="5627689"/>
            <a:ext cx="2501412" cy="1125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894743" y="2873376"/>
            <a:ext cx="1398140" cy="108337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914400" eaLnBrk="1">
              <a:lnSpc>
                <a:spcPct val="100000"/>
              </a:lnSpc>
              <a:spcBef>
                <a:spcPct val="20000"/>
              </a:spcBef>
              <a:buSzPct val="100000"/>
            </a:pPr>
            <a:r>
              <a:rPr lang="en-US" sz="1400">
                <a:solidFill>
                  <a:schemeClr val="tx1"/>
                </a:solidFill>
              </a:rPr>
              <a:t>Filters</a:t>
            </a:r>
          </a:p>
          <a:p>
            <a:pPr defTabSz="914400" eaLnBrk="1">
              <a:lnSpc>
                <a:spcPct val="100000"/>
              </a:lnSpc>
              <a:spcBef>
                <a:spcPct val="20000"/>
              </a:spcBef>
              <a:buSzPct val="100000"/>
            </a:pPr>
            <a:r>
              <a:rPr lang="en-US" sz="1400">
                <a:solidFill>
                  <a:schemeClr val="tx1"/>
                </a:solidFill>
              </a:rPr>
              <a:t>Locations</a:t>
            </a:r>
          </a:p>
          <a:p>
            <a:pPr defTabSz="914400" eaLnBrk="1">
              <a:lnSpc>
                <a:spcPct val="100000"/>
              </a:lnSpc>
              <a:spcBef>
                <a:spcPct val="20000"/>
              </a:spcBef>
              <a:buSzPct val="100000"/>
            </a:pPr>
            <a:r>
              <a:rPr lang="en-US" sz="1400">
                <a:solidFill>
                  <a:schemeClr val="tx1"/>
                </a:solidFill>
              </a:rPr>
              <a:t>Parameters</a:t>
            </a:r>
          </a:p>
          <a:p>
            <a:pPr defTabSz="914400" eaLnBrk="1">
              <a:lnSpc>
                <a:spcPct val="100000"/>
              </a:lnSpc>
              <a:spcBef>
                <a:spcPct val="20000"/>
              </a:spcBef>
              <a:buSzPct val="100000"/>
            </a:pPr>
            <a:r>
              <a:rPr lang="en-US" sz="1400">
                <a:solidFill>
                  <a:schemeClr val="tx1"/>
                </a:solidFill>
              </a:rPr>
              <a:t>Open forecasts</a:t>
            </a: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 flipH="1" flipV="1">
            <a:off x="678474" y="1406525"/>
            <a:ext cx="1216269" cy="148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 flipH="1">
            <a:off x="687266" y="3886201"/>
            <a:ext cx="1207477" cy="1243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 flipH="1">
            <a:off x="827943" y="3571875"/>
            <a:ext cx="1066800" cy="712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 flipH="1" flipV="1">
            <a:off x="562708" y="2873375"/>
            <a:ext cx="1332035" cy="41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29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/>
      <p:bldP spid="29703" grpId="0" animBg="1"/>
      <p:bldP spid="29705" grpId="0" animBg="1"/>
      <p:bldP spid="29706" grpId="0" animBg="1"/>
      <p:bldP spid="29709" grpId="0" animBg="1"/>
      <p:bldP spid="29710" grpId="0" animBg="1"/>
      <p:bldP spid="29711" grpId="0" animBg="1"/>
      <p:bldP spid="29712" grpId="0" animBg="1"/>
      <p:bldP spid="29713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nl-NL"/>
              <a:t>Forecasting…</a:t>
            </a:r>
            <a:endParaRPr lang="en-US"/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>
              <a:buFontTx/>
              <a:buChar char="."/>
            </a:pPr>
            <a:r>
              <a:rPr lang="nl-NL"/>
              <a:t>Aspects</a:t>
            </a:r>
          </a:p>
          <a:p>
            <a:pPr marL="742950" lvl="1" indent="-285750" defTabSz="914400"/>
            <a:r>
              <a:rPr lang="nl-NL"/>
              <a:t>many individual steps/operations</a:t>
            </a:r>
          </a:p>
          <a:p>
            <a:pPr marL="742950" lvl="1" indent="-285750" defTabSz="914400"/>
            <a:r>
              <a:rPr lang="nl-NL"/>
              <a:t>use different tools/techniques/software (telemetry, meteo, models)</a:t>
            </a:r>
          </a:p>
          <a:p>
            <a:pPr marL="742950" lvl="1" indent="-285750" defTabSz="914400"/>
            <a:r>
              <a:rPr lang="nl-NL"/>
              <a:t>time-consuming</a:t>
            </a:r>
          </a:p>
          <a:p>
            <a:pPr marL="742950" lvl="1" indent="-285750" defTabSz="914400"/>
            <a:r>
              <a:rPr lang="nl-NL"/>
              <a:t>availability of an ‘operator’</a:t>
            </a:r>
          </a:p>
          <a:p>
            <a:pPr marL="342900" indent="-342900" defTabSz="914400">
              <a:buFontTx/>
              <a:buChar char="."/>
            </a:pPr>
            <a:r>
              <a:rPr lang="nl-NL"/>
              <a:t>Results</a:t>
            </a:r>
          </a:p>
          <a:p>
            <a:pPr marL="742950" lvl="1" indent="-285750" defTabSz="914400"/>
            <a:r>
              <a:rPr lang="nl-NL"/>
              <a:t>(early) information and data about natural behaviour / events</a:t>
            </a:r>
          </a:p>
          <a:p>
            <a:pPr marL="742950" lvl="1" indent="-285750" defTabSz="914400"/>
            <a:r>
              <a:rPr lang="nl-NL"/>
              <a:t>action(s): warning/evacuation</a:t>
            </a:r>
          </a:p>
          <a:p>
            <a:pPr marL="742950" lvl="1" indent="-285750" defTabSz="914400"/>
            <a:endParaRPr lang="nl-NL"/>
          </a:p>
          <a:p>
            <a:pPr marL="342900" indent="-342900" defTabSz="914400"/>
            <a:r>
              <a:rPr lang="en-US"/>
              <a:t>To enable all this: Delft-FEWS</a:t>
            </a:r>
          </a:p>
        </p:txBody>
      </p:sp>
      <p:pic>
        <p:nvPicPr>
          <p:cNvPr id="623620" name="Picture 4" descr="flood ahe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247" y="4503739"/>
            <a:ext cx="2705100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670176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53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only forecasting…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Delft-FEWS also suitable as a:</a:t>
            </a:r>
          </a:p>
          <a:p>
            <a:pPr marL="438150" indent="-342900">
              <a:buSzPct val="100000"/>
              <a:buFont typeface="Arial" pitchFamily="34" charset="0"/>
              <a:buChar char="•"/>
            </a:pPr>
            <a:r>
              <a:rPr lang="en-US" dirty="0" smtClean="0"/>
              <a:t>Platform for (long term) storage of Water Information (WIS)</a:t>
            </a:r>
          </a:p>
          <a:p>
            <a:pPr marL="830262" lvl="1" indent="-342900">
              <a:buSzPct val="100000"/>
              <a:buFont typeface="Arial" pitchFamily="34" charset="0"/>
              <a:buChar char="•"/>
            </a:pPr>
            <a:r>
              <a:rPr lang="en-US" dirty="0" err="1" smtClean="0"/>
              <a:t>Waterboards</a:t>
            </a:r>
            <a:r>
              <a:rPr lang="en-US" dirty="0" smtClean="0"/>
              <a:t> systems</a:t>
            </a:r>
          </a:p>
          <a:p>
            <a:pPr marL="438150" indent="-342900">
              <a:buSzPct val="100000"/>
              <a:buFont typeface="Arial" pitchFamily="34" charset="0"/>
              <a:buChar char="•"/>
            </a:pPr>
            <a:r>
              <a:rPr lang="en-US" dirty="0" smtClean="0"/>
              <a:t>Platform for Optimization and Real Time Control</a:t>
            </a:r>
          </a:p>
          <a:p>
            <a:pPr marL="830262" lvl="1" indent="-342900">
              <a:buSzPct val="100000"/>
              <a:buFont typeface="Arial" pitchFamily="34" charset="0"/>
              <a:buChar char="•"/>
            </a:pPr>
            <a:r>
              <a:rPr lang="en-US" dirty="0" smtClean="0"/>
              <a:t>ISA HW (WSHD, NL)</a:t>
            </a:r>
          </a:p>
          <a:p>
            <a:pPr marL="830262" lvl="1" indent="-342900">
              <a:buSzPct val="100000"/>
              <a:buFont typeface="Arial" pitchFamily="34" charset="0"/>
              <a:buChar char="•"/>
            </a:pPr>
            <a:r>
              <a:rPr lang="en-US" dirty="0" smtClean="0"/>
              <a:t>BPA (Portland, USA)</a:t>
            </a:r>
          </a:p>
          <a:p>
            <a:pPr marL="830262" lvl="1" indent="-342900">
              <a:buSzPct val="100000"/>
              <a:buFont typeface="Arial" pitchFamily="34" charset="0"/>
              <a:buChar char="•"/>
            </a:pPr>
            <a:r>
              <a:rPr lang="en-US" dirty="0" smtClean="0"/>
              <a:t>Tam </a:t>
            </a:r>
            <a:r>
              <a:rPr lang="en-US" dirty="0" err="1" smtClean="0"/>
              <a:t>Tam</a:t>
            </a:r>
            <a:r>
              <a:rPr lang="en-US" dirty="0" smtClean="0"/>
              <a:t> (</a:t>
            </a:r>
            <a:r>
              <a:rPr lang="en-US" dirty="0" err="1" smtClean="0"/>
              <a:t>Almere</a:t>
            </a:r>
            <a:r>
              <a:rPr lang="en-US" dirty="0" smtClean="0"/>
              <a:t>)</a:t>
            </a:r>
          </a:p>
          <a:p>
            <a:pPr marL="438150" indent="-342900">
              <a:buSzPct val="100000"/>
              <a:buFont typeface="Arial" pitchFamily="34" charset="0"/>
              <a:buChar char="•"/>
            </a:pPr>
            <a:r>
              <a:rPr lang="en-US" dirty="0" smtClean="0"/>
              <a:t>Platform for running (long term) models/scenarios</a:t>
            </a:r>
          </a:p>
          <a:p>
            <a:pPr marL="830262" lvl="1" indent="-342900">
              <a:buSzPct val="100000"/>
              <a:buFont typeface="Arial" pitchFamily="34" charset="0"/>
              <a:buChar char="•"/>
            </a:pPr>
            <a:r>
              <a:rPr lang="en-US" dirty="0" err="1" smtClean="0"/>
              <a:t>Deltamodel</a:t>
            </a:r>
            <a:endParaRPr lang="en-US" dirty="0" smtClean="0"/>
          </a:p>
          <a:p>
            <a:pPr marL="438150" indent="-342900">
              <a:buSzPct val="100000"/>
              <a:buFont typeface="Arial" pitchFamily="34" charset="0"/>
              <a:buChar char="•"/>
            </a:pPr>
            <a:r>
              <a:rPr lang="en-US" dirty="0" smtClean="0"/>
              <a:t>Platform for Automatic Data Conversion</a:t>
            </a:r>
          </a:p>
          <a:p>
            <a:pPr marL="830262" lvl="1" indent="-342900">
              <a:buSzPct val="100000"/>
              <a:buFont typeface="Arial" pitchFamily="34" charset="0"/>
              <a:buChar char="•"/>
            </a:pPr>
            <a:r>
              <a:rPr lang="en-US" dirty="0" smtClean="0"/>
              <a:t>DCM module</a:t>
            </a:r>
          </a:p>
          <a:p>
            <a:pPr marL="438150" indent="-342900">
              <a:buSzPct val="100000"/>
              <a:buFont typeface="Arial" pitchFamily="34" charset="0"/>
              <a:buChar char="•"/>
            </a:pPr>
            <a:endParaRPr lang="en-US" dirty="0" smtClean="0"/>
          </a:p>
          <a:p>
            <a:pPr marL="438150" indent="-342900">
              <a:buSzPct val="100000"/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670176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0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Delft-FEWS Platform</a:t>
            </a:r>
          </a:p>
        </p:txBody>
      </p:sp>
      <p:pic>
        <p:nvPicPr>
          <p:cNvPr id="740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282" y="1011239"/>
            <a:ext cx="6554665" cy="531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870814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282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Delft-FEWS as platform for operational systems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454152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27" name="Picture 4" descr="fews world m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3" b="2360"/>
          <a:stretch/>
        </p:blipFill>
        <p:spPr bwMode="auto">
          <a:xfrm>
            <a:off x="-31750" y="980728"/>
            <a:ext cx="9356725" cy="530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81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nl-NL"/>
              <a:t>Delft-FEWS (international)</a:t>
            </a:r>
            <a:endParaRPr lang="en-US"/>
          </a:p>
        </p:txBody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nl-NL" dirty="0" err="1"/>
              <a:t>Clients</a:t>
            </a:r>
            <a:endParaRPr lang="nl-NL" dirty="0"/>
          </a:p>
          <a:p>
            <a:pPr marL="742950" lvl="1" indent="-285750" defTabSz="914400"/>
            <a:r>
              <a:rPr lang="nl-NL" dirty="0"/>
              <a:t>Environment Agency (UK)</a:t>
            </a:r>
          </a:p>
          <a:p>
            <a:pPr marL="742950" lvl="1" indent="-285750" defTabSz="914400"/>
            <a:r>
              <a:rPr lang="nl-NL" dirty="0"/>
              <a:t>SEPA (Scotland)</a:t>
            </a:r>
          </a:p>
          <a:p>
            <a:pPr marL="742950" lvl="1" indent="-285750" defTabSz="914400"/>
            <a:r>
              <a:rPr lang="nl-NL" dirty="0"/>
              <a:t>NWS (USA)</a:t>
            </a:r>
          </a:p>
          <a:p>
            <a:pPr marL="742950" lvl="1" indent="-285750" defTabSz="914400"/>
            <a:r>
              <a:rPr lang="nl-NL" dirty="0" err="1"/>
              <a:t>BfG</a:t>
            </a:r>
            <a:r>
              <a:rPr lang="nl-NL" dirty="0"/>
              <a:t> (D)</a:t>
            </a:r>
          </a:p>
          <a:p>
            <a:pPr marL="742950" lvl="1" indent="-285750" defTabSz="914400"/>
            <a:r>
              <a:rPr lang="nl-NL" dirty="0"/>
              <a:t>(</a:t>
            </a:r>
            <a:r>
              <a:rPr lang="nl-NL" dirty="0" err="1"/>
              <a:t>regional</a:t>
            </a:r>
            <a:r>
              <a:rPr lang="nl-NL" dirty="0"/>
              <a:t>) </a:t>
            </a:r>
            <a:r>
              <a:rPr lang="nl-NL" dirty="0" err="1"/>
              <a:t>governments</a:t>
            </a:r>
            <a:r>
              <a:rPr lang="nl-NL" dirty="0"/>
              <a:t>/</a:t>
            </a:r>
            <a:r>
              <a:rPr lang="nl-NL" dirty="0" err="1"/>
              <a:t>agencies</a:t>
            </a:r>
            <a:r>
              <a:rPr lang="nl-NL" dirty="0"/>
              <a:t> in Austria, Italy, Spain, Swiss, Taiwan, Singapore, Vietnam/Thailand, Australia etc.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nl-NL" dirty="0"/>
              <a:t>In </a:t>
            </a:r>
            <a:r>
              <a:rPr lang="nl-NL" dirty="0" err="1"/>
              <a:t>collaboration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:</a:t>
            </a:r>
          </a:p>
          <a:p>
            <a:pPr marL="742950" lvl="1" indent="-285750" defTabSz="914400"/>
            <a:r>
              <a:rPr lang="nl-NL" dirty="0"/>
              <a:t>Consultants (Royal </a:t>
            </a:r>
            <a:r>
              <a:rPr lang="nl-NL" dirty="0" err="1"/>
              <a:t>Haskoning</a:t>
            </a:r>
            <a:r>
              <a:rPr lang="nl-NL" dirty="0"/>
              <a:t>, JBA, </a:t>
            </a:r>
            <a:r>
              <a:rPr lang="nl-NL" dirty="0" err="1"/>
              <a:t>Halcrow</a:t>
            </a:r>
            <a:r>
              <a:rPr lang="nl-NL" dirty="0"/>
              <a:t>, etc.)</a:t>
            </a:r>
          </a:p>
          <a:p>
            <a:pPr marL="742950" lvl="1" indent="-285750" defTabSz="91440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814192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80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Community Hydrologic </a:t>
            </a:r>
            <a:r>
              <a:rPr lang="nl-NL" dirty="0" err="1"/>
              <a:t>Prediction</a:t>
            </a:r>
            <a:r>
              <a:rPr lang="nl-NL" dirty="0"/>
              <a:t> System </a:t>
            </a:r>
            <a:r>
              <a:rPr lang="nl-NL" sz="1800" dirty="0"/>
              <a:t>(CHPS)</a:t>
            </a:r>
            <a:endParaRPr lang="en-US" sz="1800" dirty="0"/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3046" y="1828800"/>
            <a:ext cx="5949462" cy="430053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nl-NL" dirty="0">
                <a:solidFill>
                  <a:schemeClr val="tx1"/>
                </a:solidFill>
              </a:rPr>
              <a:t>National River </a:t>
            </a:r>
            <a:r>
              <a:rPr lang="nl-NL" dirty="0" err="1">
                <a:solidFill>
                  <a:schemeClr val="tx1"/>
                </a:solidFill>
              </a:rPr>
              <a:t>Forecasting</a:t>
            </a:r>
            <a:r>
              <a:rPr lang="nl-NL" dirty="0">
                <a:solidFill>
                  <a:schemeClr val="tx1"/>
                </a:solidFill>
              </a:rPr>
              <a:t> System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…</a:t>
            </a:r>
          </a:p>
          <a:p>
            <a:pPr>
              <a:buSzTx/>
              <a:buFont typeface="Arial" panose="020B0604020202020204" pitchFamily="34" charset="0"/>
              <a:buChar char="•"/>
            </a:pPr>
            <a:r>
              <a:rPr lang="nl-NL" dirty="0"/>
              <a:t>National </a:t>
            </a:r>
            <a:r>
              <a:rPr lang="nl-NL" dirty="0" err="1"/>
              <a:t>Oceanic</a:t>
            </a:r>
            <a:r>
              <a:rPr lang="nl-NL" dirty="0"/>
              <a:t> &amp; </a:t>
            </a:r>
            <a:r>
              <a:rPr lang="nl-NL" dirty="0" err="1"/>
              <a:t>Atmospheric</a:t>
            </a:r>
            <a:r>
              <a:rPr lang="nl-NL" dirty="0"/>
              <a:t> Administration (NOAA)</a:t>
            </a:r>
          </a:p>
          <a:p>
            <a:pPr>
              <a:buSzTx/>
              <a:buFont typeface="Arial" panose="020B0604020202020204" pitchFamily="34" charset="0"/>
              <a:buChar char="•"/>
            </a:pPr>
            <a:r>
              <a:rPr lang="nl-NL" dirty="0"/>
              <a:t>National </a:t>
            </a:r>
            <a:r>
              <a:rPr lang="nl-NL" dirty="0" err="1"/>
              <a:t>Weather</a:t>
            </a:r>
            <a:r>
              <a:rPr lang="nl-NL" dirty="0"/>
              <a:t> Service (NWS / OHD)</a:t>
            </a:r>
          </a:p>
          <a:p>
            <a:pPr>
              <a:buSzTx/>
              <a:buFont typeface="Arial" panose="020B0604020202020204" pitchFamily="34" charset="0"/>
              <a:buChar char="•"/>
            </a:pPr>
            <a:r>
              <a:rPr lang="nl-NL" dirty="0"/>
              <a:t>13 River Forecast Centers (</a:t>
            </a:r>
            <a:r>
              <a:rPr lang="nl-NL" dirty="0" smtClean="0"/>
              <a:t>RFC)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err="1" smtClean="0"/>
              <a:t>Currently</a:t>
            </a:r>
            <a:r>
              <a:rPr lang="nl-NL" dirty="0"/>
              <a:t>: 7 RFC </a:t>
            </a:r>
            <a:r>
              <a:rPr lang="nl-NL" dirty="0" err="1"/>
              <a:t>operational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FEWS</a:t>
            </a:r>
          </a:p>
          <a:p>
            <a:endParaRPr lang="nl-NL" dirty="0"/>
          </a:p>
          <a:p>
            <a:endParaRPr lang="nl-NL" dirty="0">
              <a:cs typeface="Arial" charset="0"/>
            </a:endParaRPr>
          </a:p>
          <a:p>
            <a:endParaRPr lang="nl-NL" b="1" i="1" dirty="0">
              <a:solidFill>
                <a:srgbClr val="0000FF"/>
              </a:solidFill>
            </a:endParaRPr>
          </a:p>
        </p:txBody>
      </p:sp>
      <p:pic>
        <p:nvPicPr>
          <p:cNvPr id="7516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5" y="4221164"/>
            <a:ext cx="3001108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1628" name="Picture 12" descr="OPSFLOOR_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69324" y="4202114"/>
            <a:ext cx="2636227" cy="197802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1629" name="Picture 5" descr="uhg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4" y="4781551"/>
            <a:ext cx="226402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30" name="Picture 4" descr="sacc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5" y="3060700"/>
            <a:ext cx="226695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1631" name="Picture 2" descr="crec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85" y="1331914"/>
            <a:ext cx="2281604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85800" y="6613525"/>
            <a:ext cx="3670176" cy="320675"/>
          </a:xfrm>
        </p:spPr>
        <p:txBody>
          <a:bodyPr/>
          <a:lstStyle/>
          <a:p>
            <a:r>
              <a:rPr lang="en-US" dirty="0" smtClean="0"/>
              <a:t>Delft-FEWS Configuration Course - Introduction to Delft-FEWS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C096-3EE4-4BEC-940C-289F65359199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85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tares template 2010">
  <a:themeElements>
    <a:clrScheme name="Deltares_tem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ltares_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ltares_tem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ltares_tem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ltares_tem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Deltares Template</Template>
  <TotalTime>390</TotalTime>
  <Words>1718</Words>
  <Application>Microsoft Office PowerPoint</Application>
  <PresentationFormat>On-screen Show (4:3)</PresentationFormat>
  <Paragraphs>473</Paragraphs>
  <Slides>30</Slides>
  <Notes>23</Notes>
  <HiddenSlides>6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Deltares template 2010</vt:lpstr>
      <vt:lpstr>Visio</vt:lpstr>
      <vt:lpstr>PowerPoint Presentation</vt:lpstr>
      <vt:lpstr>Deltares &amp; (flood) forecasting</vt:lpstr>
      <vt:lpstr>Forecasting… discharge at Lobith (Rhine)</vt:lpstr>
      <vt:lpstr>Forecasting…</vt:lpstr>
      <vt:lpstr>Not only forecasting…</vt:lpstr>
      <vt:lpstr>The Delft-FEWS Platform</vt:lpstr>
      <vt:lpstr>Delft-FEWS as platform for operational systems</vt:lpstr>
      <vt:lpstr>Delft-FEWS (international)</vt:lpstr>
      <vt:lpstr>Community Hydrologic Prediction System (CHPS)</vt:lpstr>
      <vt:lpstr>National Groundwater Modelling System for UK</vt:lpstr>
      <vt:lpstr>Delft-FEWS (NL)</vt:lpstr>
      <vt:lpstr>Delft-FEWS (NL)</vt:lpstr>
      <vt:lpstr>Delft-FEWS (NL) - Waterdienst applications</vt:lpstr>
      <vt:lpstr>Delft-FEWS User Community</vt:lpstr>
      <vt:lpstr>Relation with Delft-FEWS User Community…</vt:lpstr>
      <vt:lpstr>PowerPoint Presentation</vt:lpstr>
      <vt:lpstr>Delft-FEWS Philosophy</vt:lpstr>
      <vt:lpstr>PowerPoint Presentation</vt:lpstr>
      <vt:lpstr>Delft-FEWS (concept)</vt:lpstr>
      <vt:lpstr>Delft-FEWS Data (import formats)</vt:lpstr>
      <vt:lpstr>Delft-FEWS (concept)</vt:lpstr>
      <vt:lpstr>Exchange of data: published interface</vt:lpstr>
      <vt:lpstr>Delft-FEWS External Models – Model Adapters</vt:lpstr>
      <vt:lpstr>PowerPoint Presentation</vt:lpstr>
      <vt:lpstr>Delft-FEWS settings</vt:lpstr>
      <vt:lpstr>Delft-FEWS system overview (stand-alone)</vt:lpstr>
      <vt:lpstr>Delft-FEWS System overview (client-server)</vt:lpstr>
      <vt:lpstr>Delft-FEWS System overview (client-server)</vt:lpstr>
      <vt:lpstr>Demonstration</vt:lpstr>
      <vt:lpstr>PowerPoint Presentation</vt:lpstr>
    </vt:vector>
  </TitlesOfParts>
  <Company>Stichting Deltares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Risc-kit Delft-FEWS Configuration Course</dc:title>
  <dc:creator>Lora Buckman</dc:creator>
  <cp:lastModifiedBy>Simone De Kleermaeker</cp:lastModifiedBy>
  <cp:revision>23</cp:revision>
  <cp:lastPrinted>2007-11-21T13:24:47Z</cp:lastPrinted>
  <dcterms:created xsi:type="dcterms:W3CDTF">2014-06-27T11:31:02Z</dcterms:created>
  <dcterms:modified xsi:type="dcterms:W3CDTF">2014-11-25T23:42:05Z</dcterms:modified>
</cp:coreProperties>
</file>